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s/comment1.xml" ContentType="application/vnd.openxmlformats-officedocument.presentationml.comment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media/image1.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2.jpe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mAuthor id="0" name="Dixie" initials="D" lastIdx="1" clrIdx="0"/>
</p:cmAuthorLst>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b="def" i="def"/>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b="def" i="def"/>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b="def" i="def"/>
      <a:tcStyle>
        <a:tcBdr/>
        <a:fill>
          <a:solidFill>
            <a:srgbClr val="FCE9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Neue Medium"/>
          <a:ea typeface="Helvetica Neue Medium"/>
          <a:cs typeface="Helvetica Neue Medium"/>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comments" Target="comments/comment1.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s>

</file>

<file path=ppt/comments/comment1.xml><?xml version="1.0" encoding="utf-8"?>
<p:cm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m authorId="0" dt="2017-08-23T17:21:01.081" idx="1">
    <p:pos x="8533" y="512"/>
    <p:text>add more reference to "no transparency" on this slide. re-work slides 17 and 18</p:text>
    <p:extLst>
      <p:ext uri="{C676402C-5697-4E1C-873F-D02D1690AC5C}">
        <p15:threadingInfo xmlns:p15="http://schemas.microsoft.com/office/powerpoint/2012/main" timeZoneBias="360"/>
      </p:ext>
    </p:extLst>
  </p:cm>
</p:cmLst>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20" name="Shape 220"/>
          <p:cNvSpPr/>
          <p:nvPr>
            <p:ph type="sldImg"/>
          </p:nvPr>
        </p:nvSpPr>
        <p:spPr>
          <a:xfrm>
            <a:off x="1143000" y="685800"/>
            <a:ext cx="4572000" cy="3429000"/>
          </a:xfrm>
          <a:prstGeom prst="rect">
            <a:avLst/>
          </a:prstGeom>
        </p:spPr>
        <p:txBody>
          <a:bodyPr/>
          <a:lstStyle/>
          <a:p>
            <a:pPr/>
          </a:p>
        </p:txBody>
      </p:sp>
      <p:sp>
        <p:nvSpPr>
          <p:cNvPr id="221" name="Shape 22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Shape 225"/>
          <p:cNvSpPr/>
          <p:nvPr>
            <p:ph type="sldImg"/>
          </p:nvPr>
        </p:nvSpPr>
        <p:spPr>
          <a:prstGeom prst="rect">
            <a:avLst/>
          </a:prstGeom>
        </p:spPr>
        <p:txBody>
          <a:bodyPr/>
          <a:lstStyle/>
          <a:p>
            <a:pPr/>
          </a:p>
        </p:txBody>
      </p:sp>
      <p:sp>
        <p:nvSpPr>
          <p:cNvPr id="226" name="Shape 226"/>
          <p:cNvSpPr/>
          <p:nvPr>
            <p:ph type="body" sz="quarter" idx="1"/>
          </p:nvPr>
        </p:nvSpPr>
        <p:spPr>
          <a:prstGeom prst="rect">
            <a:avLst/>
          </a:prstGeom>
        </p:spPr>
        <p:txBody>
          <a:bodyPr/>
          <a:lstStyle>
            <a:lvl1pPr defTabSz="914400">
              <a:defRPr sz="1800"/>
            </a:lvl1pPr>
          </a:lstStyle>
          <a:p>
            <a:pPr/>
            <a:r>
              <a:t>We are nonpartisan, we never support or oppose parties or candidates. Our mission is to educate, inform and advocate.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9" name="Shape 319"/>
          <p:cNvSpPr/>
          <p:nvPr>
            <p:ph type="sldImg"/>
          </p:nvPr>
        </p:nvSpPr>
        <p:spPr>
          <a:prstGeom prst="rect">
            <a:avLst/>
          </a:prstGeom>
        </p:spPr>
        <p:txBody>
          <a:bodyPr/>
          <a:lstStyle/>
          <a:p>
            <a:pPr/>
          </a:p>
        </p:txBody>
      </p:sp>
      <p:sp>
        <p:nvSpPr>
          <p:cNvPr id="320" name="Shape 320"/>
          <p:cNvSpPr/>
          <p:nvPr>
            <p:ph type="body" sz="quarter" idx="1"/>
          </p:nvPr>
        </p:nvSpPr>
        <p:spPr>
          <a:prstGeom prst="rect">
            <a:avLst/>
          </a:prstGeom>
        </p:spPr>
        <p:txBody>
          <a:bodyPr/>
          <a:lstStyle/>
          <a:p>
            <a:pPr defTabSz="914400"/>
            <a:r>
              <a:t>For a real life example of “cracking”, look no farther than Travis county and Congressional District 10.  CD 10 had been a liberal-leaning district for more than a hundred years. In the 1990s, most of Travis County was still contained in this district.  Then after the 2003 mid-census redistricting, Republicans started to split up Travis County, or “crack” it, and group it with rural, more conservative districts.  This effectively watered down their vote.  </a:t>
            </a:r>
          </a:p>
          <a:p>
            <a:pPr defTabSz="914400"/>
          </a:p>
          <a:p>
            <a:pPr defTabSz="914400"/>
            <a:r>
              <a:t>In the present day maps, Travis county has been“cracked” amongst 5 districts that extend out into rural areas, some for hundreds of miles.  Despite 62% of Travis county voting democratic in the 2016 general election, 4 out of 5 of these districts have a republican representative.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4" name="Shape 324"/>
          <p:cNvSpPr/>
          <p:nvPr>
            <p:ph type="sldImg"/>
          </p:nvPr>
        </p:nvSpPr>
        <p:spPr>
          <a:prstGeom prst="rect">
            <a:avLst/>
          </a:prstGeom>
        </p:spPr>
        <p:txBody>
          <a:bodyPr/>
          <a:lstStyle/>
          <a:p>
            <a:pPr/>
          </a:p>
        </p:txBody>
      </p:sp>
      <p:sp>
        <p:nvSpPr>
          <p:cNvPr id="325" name="Shape 325"/>
          <p:cNvSpPr/>
          <p:nvPr>
            <p:ph type="body" sz="quarter" idx="1"/>
          </p:nvPr>
        </p:nvSpPr>
        <p:spPr>
          <a:prstGeom prst="rect">
            <a:avLst/>
          </a:prstGeom>
        </p:spPr>
        <p:txBody>
          <a:bodyPr/>
          <a:lstStyle>
            <a:lvl1pPr defTabSz="914400">
              <a:lnSpc>
                <a:spcPct val="100000"/>
              </a:lnSpc>
              <a:defRPr sz="1800"/>
            </a:lvl1pPr>
          </a:lstStyle>
          <a:p>
            <a:pPr/>
            <a:r>
              <a:t>The overall outcome of this sort of “partisan” gerrymandering has implications on the diversity of the Legislature. Despite the fact that 57% of TX’s population consists of people of color, only 36% if the Legislature consist of people of color.  That skew is because of partisan gerrymandering.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3" name="Shape 343"/>
          <p:cNvSpPr/>
          <p:nvPr>
            <p:ph type="sldImg"/>
          </p:nvPr>
        </p:nvSpPr>
        <p:spPr>
          <a:prstGeom prst="rect">
            <a:avLst/>
          </a:prstGeom>
        </p:spPr>
        <p:txBody>
          <a:bodyPr/>
          <a:lstStyle/>
          <a:p>
            <a:pPr/>
          </a:p>
        </p:txBody>
      </p:sp>
      <p:sp>
        <p:nvSpPr>
          <p:cNvPr id="344" name="Shape 344"/>
          <p:cNvSpPr/>
          <p:nvPr>
            <p:ph type="body" sz="quarter" idx="1"/>
          </p:nvPr>
        </p:nvSpPr>
        <p:spPr>
          <a:prstGeom prst="rect">
            <a:avLst/>
          </a:prstGeom>
        </p:spPr>
        <p:txBody>
          <a:bodyPr/>
          <a:lstStyle/>
          <a:p>
            <a:pPr defTabSz="914400">
              <a:defRPr sz="1800"/>
            </a:pPr>
            <a:r>
              <a:t>THE MOST IMPORTANT SLIDE OF THE WHOLE PRESENTATION! </a:t>
            </a:r>
          </a:p>
          <a:p>
            <a:pPr defTabSz="914400">
              <a:defRPr sz="1800"/>
            </a:pPr>
            <a:r>
              <a:t>Politicians are drawing their own voting maps in order to manipulate elections to keep themselves and their party in power.  They draw maps that have “safe” or uncompetitive districts. When they do this, the true race for the election moves from the general election to the primary.  And in the primary, candidates no longer have to reach across the aise to compromise. In fact, candidates often times have to pander to the extremes of their party in order to win.  This leads to polarization of the parties and ultimately gridlock in the Legislature.</a:t>
            </a:r>
          </a:p>
          <a:p>
            <a:pPr defTabSz="914400">
              <a:defRPr sz="1800"/>
            </a:pPr>
          </a:p>
          <a:p>
            <a:pPr defTabSz="914400">
              <a:defRPr sz="1800"/>
            </a:pPr>
            <a:r>
              <a:t>The accountability of elected officials is also diminished.  With the general election being determined in the primary, the general public can no longer hold these elected officials accountable in the general election.  If they want to vote them out, they have to vote in the primary, and they sometimes have to cross party lines to do so.  And with voter turnout in the  primary being so low, this often means that candidates will be decided by as low as 10% of our population.  </a:t>
            </a:r>
          </a:p>
          <a:p>
            <a:pPr defTabSz="914400">
              <a:defRPr sz="1800"/>
            </a:pPr>
          </a:p>
          <a:p>
            <a:pPr defTabSz="914400">
              <a:defRPr sz="1800"/>
            </a:pPr>
            <a:r>
              <a:t>This system also makes it easier for incumbents to get re-elected.  After a while, it becomes difficult to find challengers for these races, and, as a result, races go uncontested. This also leads to diminished voter turnout: Why show up to vote when you know who is going to win?</a:t>
            </a:r>
          </a:p>
          <a:p>
            <a:pPr defTabSz="914400">
              <a:defRPr sz="1800"/>
            </a:pPr>
            <a:r>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8" name="Shape 348"/>
          <p:cNvSpPr/>
          <p:nvPr>
            <p:ph type="sldImg"/>
          </p:nvPr>
        </p:nvSpPr>
        <p:spPr>
          <a:prstGeom prst="rect">
            <a:avLst/>
          </a:prstGeom>
        </p:spPr>
        <p:txBody>
          <a:bodyPr/>
          <a:lstStyle/>
          <a:p>
            <a:pPr/>
          </a:p>
        </p:txBody>
      </p:sp>
      <p:sp>
        <p:nvSpPr>
          <p:cNvPr id="349" name="Shape 349"/>
          <p:cNvSpPr/>
          <p:nvPr>
            <p:ph type="body" sz="quarter" idx="1"/>
          </p:nvPr>
        </p:nvSpPr>
        <p:spPr>
          <a:prstGeom prst="rect">
            <a:avLst/>
          </a:prstGeom>
        </p:spPr>
        <p:txBody>
          <a:bodyPr/>
          <a:lstStyle/>
          <a:p>
            <a:pPr/>
            <a:r>
              <a:t>After all of this, you think the Supreme Court would step in and strike down partisan gerrymandering.  Well, apparently they are not going to do so.  In their recent ruling in Rucho v League of Women Voters North Carolina, SCOTUS decided that partisan gerrymandering was too much of a political question for them to get involved.  Keep in mind that the Court has ruled extreme partisan gerrymandering to be unconstitutional.  The problem is that they do not have an acceptable measure to tell the how much partisan gerrymandering is too much.</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4" name="Shape 354"/>
          <p:cNvSpPr/>
          <p:nvPr>
            <p:ph type="sldImg"/>
          </p:nvPr>
        </p:nvSpPr>
        <p:spPr>
          <a:prstGeom prst="rect">
            <a:avLst/>
          </a:prstGeom>
        </p:spPr>
        <p:txBody>
          <a:bodyPr/>
          <a:lstStyle/>
          <a:p>
            <a:pPr/>
          </a:p>
        </p:txBody>
      </p:sp>
      <p:sp>
        <p:nvSpPr>
          <p:cNvPr id="355" name="Shape 355"/>
          <p:cNvSpPr/>
          <p:nvPr>
            <p:ph type="body" sz="quarter" idx="1"/>
          </p:nvPr>
        </p:nvSpPr>
        <p:spPr>
          <a:prstGeom prst="rect">
            <a:avLst/>
          </a:prstGeom>
        </p:spPr>
        <p:txBody>
          <a:bodyPr/>
          <a:lstStyle/>
          <a:p>
            <a:pPr/>
            <a:r>
              <a:t>So, what can we do to fix the problem?  Institute a nonpartisan redistricting commission.  Many states are making the switch to this sort of commission.  But keep in mind that most of the states that use this method of redistricting have access to the initiatives/ballot measures.  In Texas, we do not have the initiative process.  So, if we want to set up this sort of commission, we will have to pass legislation to do so.  And for our state legislative maps, we will have to pass a constitutional amendment, which requires a 2/3 votes from both chambers of the legislature and a final vote by the public.  </a:t>
            </a:r>
          </a:p>
          <a:p>
            <a:pPr/>
          </a:p>
          <a:p>
            <a:pPr/>
            <a:r>
              <a:t>To give you an example of how such a commission is created and functions, let’s look at California’s Independent Redistricting Commission.  Members of the Fair Maps Texas Coalition worked with legislators this past session to submit similar legislation to this model.  The commission is balanced of partisanship with 5 democrats, 5 republicans, and 4 independents.  The commissioners were selected after a lengthy vetting process that applied a strict list of conflicts of interest.  You could not have been a legislator, worked for a legislator, contracted/consulted for a legislator, worked for a political party, donated more than $2500 to a candidate, nor could any of your family members done this.  After the commission was selected, they held 33 public input hearings across the state and drew the maps based off of public testimony about their communities of interest.  To help guide the commissioners, they followed a list of ranked district criteria. Maps were only drawn at the public hearings or in work sessions that were webcasted.  And, commissioners were barred form communicating with legislators and lobbyists.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8" name="Shape 358"/>
          <p:cNvSpPr/>
          <p:nvPr>
            <p:ph type="sldImg"/>
          </p:nvPr>
        </p:nvSpPr>
        <p:spPr>
          <a:prstGeom prst="rect">
            <a:avLst/>
          </a:prstGeom>
        </p:spPr>
        <p:txBody>
          <a:bodyPr/>
          <a:lstStyle/>
          <a:p>
            <a:pPr/>
          </a:p>
        </p:txBody>
      </p:sp>
      <p:sp>
        <p:nvSpPr>
          <p:cNvPr id="359" name="Shape 359"/>
          <p:cNvSpPr/>
          <p:nvPr>
            <p:ph type="body" sz="quarter" idx="1"/>
          </p:nvPr>
        </p:nvSpPr>
        <p:spPr>
          <a:prstGeom prst="rect">
            <a:avLst/>
          </a:prstGeom>
        </p:spPr>
        <p:txBody>
          <a:bodyPr/>
          <a:lstStyle/>
          <a:p>
            <a:pPr>
              <a:defRPr b="1"/>
            </a:pPr>
            <a:r>
              <a:t>Why do we need districts anyways? </a:t>
            </a:r>
          </a:p>
          <a:p>
            <a:pPr/>
            <a:r>
              <a:t>I want everyone to drop themselves back in time and imagine that they are setting up a town in west TX in the 1800s.  What are some of the first things that you are going to need to find: maybe a water supply, a way to build houses and a way to grow food.  Soon enough, maybe you have a line of transportation come by, like the railroad.  Then grocery stores, businesses, and schools show up, and soon enough you have a town with a shared culture.  This is what we refer to as a community of interest, and this community will need to have a cohesive voice of representation in order to advocate for shared needs and resources in their community.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8" name="Shape 368"/>
          <p:cNvSpPr/>
          <p:nvPr>
            <p:ph type="sldImg"/>
          </p:nvPr>
        </p:nvSpPr>
        <p:spPr>
          <a:prstGeom prst="rect">
            <a:avLst/>
          </a:prstGeom>
        </p:spPr>
        <p:txBody>
          <a:bodyPr/>
          <a:lstStyle/>
          <a:p>
            <a:pPr/>
          </a:p>
        </p:txBody>
      </p:sp>
      <p:sp>
        <p:nvSpPr>
          <p:cNvPr id="369" name="Shape 369"/>
          <p:cNvSpPr/>
          <p:nvPr>
            <p:ph type="body" sz="quarter" idx="1"/>
          </p:nvPr>
        </p:nvSpPr>
        <p:spPr>
          <a:prstGeom prst="rect">
            <a:avLst/>
          </a:prstGeom>
        </p:spPr>
        <p:txBody>
          <a:bodyPr/>
          <a:lstStyle/>
          <a:p>
            <a:pPr defTabSz="914400">
              <a:lnSpc>
                <a:spcPct val="100000"/>
              </a:lnSpc>
              <a:defRPr b="1"/>
            </a:pPr>
            <a:r>
              <a:t>Texas also holds public input hearings</a:t>
            </a:r>
            <a:r>
              <a:rPr b="0"/>
              <a:t>.  </a:t>
            </a:r>
            <a:endParaRPr b="0"/>
          </a:p>
          <a:p>
            <a:pPr defTabSz="914400">
              <a:lnSpc>
                <a:spcPct val="100000"/>
              </a:lnSpc>
            </a:pPr>
            <a:r>
              <a:t>The TX Legislature holds public input hearings across the state to hear from the public about what they want the next round of district maps to look like.  Members of the Fair Maps Texas Coalition pushed the House Redistricting Committee to expand their list of cities where these public input hearings will be held. A complete list can be found on our website.  These hearings are scheduled to begin in September 2019.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8" name="Shape 378"/>
          <p:cNvSpPr/>
          <p:nvPr>
            <p:ph type="sldImg"/>
          </p:nvPr>
        </p:nvSpPr>
        <p:spPr>
          <a:prstGeom prst="rect">
            <a:avLst/>
          </a:prstGeom>
        </p:spPr>
        <p:txBody>
          <a:bodyPr/>
          <a:lstStyle/>
          <a:p>
            <a:pPr/>
          </a:p>
        </p:txBody>
      </p:sp>
      <p:sp>
        <p:nvSpPr>
          <p:cNvPr id="379" name="Shape 379"/>
          <p:cNvSpPr/>
          <p:nvPr>
            <p:ph type="body" sz="quarter" idx="1"/>
          </p:nvPr>
        </p:nvSpPr>
        <p:spPr>
          <a:prstGeom prst="rect">
            <a:avLst/>
          </a:prstGeom>
        </p:spPr>
        <p:txBody>
          <a:bodyPr/>
          <a:lstStyle>
            <a:lvl1pPr defTabSz="914400">
              <a:lnSpc>
                <a:spcPct val="100000"/>
              </a:lnSpc>
              <a:defRPr sz="1800"/>
            </a:lvl1pPr>
          </a:lstStyle>
          <a:p>
            <a:pPr/>
            <a:r>
              <a:t>Be sure to look at the Redistricting Testimony Guide!!!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Shape 234"/>
          <p:cNvSpPr/>
          <p:nvPr>
            <p:ph type="sldImg"/>
          </p:nvPr>
        </p:nvSpPr>
        <p:spPr>
          <a:prstGeom prst="rect">
            <a:avLst/>
          </a:prstGeom>
        </p:spPr>
        <p:txBody>
          <a:bodyPr/>
          <a:lstStyle/>
          <a:p>
            <a:pPr/>
          </a:p>
        </p:txBody>
      </p:sp>
      <p:sp>
        <p:nvSpPr>
          <p:cNvPr id="235" name="Shape 235"/>
          <p:cNvSpPr/>
          <p:nvPr>
            <p:ph type="body" sz="quarter" idx="1"/>
          </p:nvPr>
        </p:nvSpPr>
        <p:spPr>
          <a:prstGeom prst="rect">
            <a:avLst/>
          </a:prstGeom>
        </p:spPr>
        <p:txBody>
          <a:bodyPr/>
          <a:lstStyle/>
          <a:p>
            <a:pPr/>
            <a:r>
              <a:t>The way the district boundaries are drawn determines how your community is represented, which other communities are included in your district, and ultimately, who will be elected to represent you.  Decisions are then made by those elected leaders that affect what kind of air you breathe, the water you drink, the quality of your child's school, and how much you're going to pay in taxes.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Shape 238"/>
          <p:cNvSpPr/>
          <p:nvPr>
            <p:ph type="sldImg"/>
          </p:nvPr>
        </p:nvSpPr>
        <p:spPr>
          <a:prstGeom prst="rect">
            <a:avLst/>
          </a:prstGeom>
        </p:spPr>
        <p:txBody>
          <a:bodyPr/>
          <a:lstStyle/>
          <a:p>
            <a:pPr/>
          </a:p>
        </p:txBody>
      </p:sp>
      <p:sp>
        <p:nvSpPr>
          <p:cNvPr id="239" name="Shape 239"/>
          <p:cNvSpPr/>
          <p:nvPr>
            <p:ph type="body" sz="quarter" idx="1"/>
          </p:nvPr>
        </p:nvSpPr>
        <p:spPr>
          <a:prstGeom prst="rect">
            <a:avLst/>
          </a:prstGeom>
        </p:spPr>
        <p:txBody>
          <a:bodyPr/>
          <a:lstStyle/>
          <a:p>
            <a:pPr>
              <a:defRPr b="1"/>
            </a:pPr>
            <a:r>
              <a:t>Why do we need districts anyways? </a:t>
            </a:r>
          </a:p>
          <a:p>
            <a:pPr/>
            <a:r>
              <a:t>I want everyone to drop themselves back in time and imagine that they are setting up a town in west TX in the 1800s.  What are some of the first things that you are going to need to find: maybe a water supply, a way to build houses and a way to grow food.  Soon enough, maybe you have a line of transportation come by, like the railroad.  Then grocery stores, businesses, and schools show up, and soon enough you have a town with a shared culture.  This is what we refer to as a community of interest, and this community will need to have a cohesive voice of representation in order to advocate for shared needs and resources in their community.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Shape 244"/>
          <p:cNvSpPr/>
          <p:nvPr>
            <p:ph type="sldImg"/>
          </p:nvPr>
        </p:nvSpPr>
        <p:spPr>
          <a:prstGeom prst="rect">
            <a:avLst/>
          </a:prstGeom>
        </p:spPr>
        <p:txBody>
          <a:bodyPr/>
          <a:lstStyle/>
          <a:p>
            <a:pPr/>
          </a:p>
        </p:txBody>
      </p:sp>
      <p:sp>
        <p:nvSpPr>
          <p:cNvPr id="245" name="Shape 245"/>
          <p:cNvSpPr/>
          <p:nvPr>
            <p:ph type="body" sz="quarter" idx="1"/>
          </p:nvPr>
        </p:nvSpPr>
        <p:spPr>
          <a:prstGeom prst="rect">
            <a:avLst/>
          </a:prstGeom>
        </p:spPr>
        <p:txBody>
          <a:bodyPr/>
          <a:lstStyle/>
          <a:p>
            <a:pPr defTabSz="914400">
              <a:lnSpc>
                <a:spcPct val="100000"/>
              </a:lnSpc>
            </a:pPr>
            <a:r>
              <a:t>There are surprisingly few guidelines for redistricting: </a:t>
            </a:r>
          </a:p>
          <a:p>
            <a:pPr defTabSz="914400">
              <a:lnSpc>
                <a:spcPct val="100000"/>
              </a:lnSpc>
              <a:defRPr b="1"/>
            </a:pPr>
            <a:r>
              <a:t>Federal Guidelines:</a:t>
            </a:r>
          </a:p>
          <a:p>
            <a:pPr marL="296329" indent="-299504" defTabSz="914400">
              <a:lnSpc>
                <a:spcPct val="100000"/>
              </a:lnSpc>
              <a:buClr>
                <a:srgbClr val="000000"/>
              </a:buClr>
              <a:buSzPct val="100000"/>
              <a:buFont typeface="Helvetica Neue"/>
              <a:buChar char="•"/>
            </a:pPr>
            <a:r>
              <a:t>One person, one vote: In 1964, in </a:t>
            </a:r>
            <a:r>
              <a:rPr i="1"/>
              <a:t>Wesberry v Sanders</a:t>
            </a:r>
            <a:r>
              <a:t> and </a:t>
            </a:r>
            <a:r>
              <a:rPr i="1"/>
              <a:t>Reynolds v. Sims, </a:t>
            </a:r>
            <a:r>
              <a:t>SCOTUS ruled that districts should have relatively equal populations.</a:t>
            </a:r>
          </a:p>
          <a:p>
            <a:pPr marL="296329" indent="-299504" defTabSz="914400">
              <a:lnSpc>
                <a:spcPct val="100000"/>
              </a:lnSpc>
              <a:buClr>
                <a:srgbClr val="000000"/>
              </a:buClr>
              <a:buSzPct val="100000"/>
              <a:buFont typeface="Helvetica Neue"/>
              <a:buChar char="•"/>
            </a:pPr>
            <a:r>
              <a:t>According to the Voting Rights Act (VRA), states must not dilute the voting power of minority groups or enact voting laws that discriminate against racial and language minorities.</a:t>
            </a:r>
          </a:p>
          <a:p>
            <a:pPr defTabSz="914400">
              <a:lnSpc>
                <a:spcPct val="100000"/>
              </a:lnSpc>
            </a:pPr>
          </a:p>
          <a:p>
            <a:pPr defTabSz="914400">
              <a:lnSpc>
                <a:spcPct val="100000"/>
              </a:lnSpc>
              <a:defRPr b="1"/>
            </a:pPr>
            <a:r>
              <a:t>State Guidelines in TX Constitution:</a:t>
            </a:r>
          </a:p>
          <a:p>
            <a:pPr marL="250031" indent="-250031" defTabSz="914400">
              <a:lnSpc>
                <a:spcPct val="100000"/>
              </a:lnSpc>
              <a:buSzPct val="145000"/>
              <a:buChar char="•"/>
            </a:pPr>
            <a:r>
              <a:t>State House Districts must follow the County Line Rule, which prohibits the division of counties between districts when population permits.  (In other words, if there is enough population in a county to fit a whole district, then that district must be completely contained within that county.) Because of this law, there is less gerrymandering in the state house maps.  </a:t>
            </a:r>
          </a:p>
          <a:p>
            <a:pPr marL="250031" indent="-250031" defTabSz="914400">
              <a:lnSpc>
                <a:spcPct val="100000"/>
              </a:lnSpc>
              <a:buSzPct val="145000"/>
              <a:buChar char="•"/>
            </a:pPr>
            <a:r>
              <a:t>Neighboring counties in the same district must be contiguous (or touching). </a:t>
            </a:r>
          </a:p>
          <a:p>
            <a:pPr marL="250031" indent="-250031" defTabSz="914400">
              <a:lnSpc>
                <a:spcPct val="100000"/>
              </a:lnSpc>
              <a:buSzPct val="145000"/>
              <a:buChar char="•"/>
            </a:pPr>
            <a:r>
              <a:t>There is also a requirement in our state constitution that the State Senate districts be single-member, and they must be contiguous.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Shape 248"/>
          <p:cNvSpPr/>
          <p:nvPr>
            <p:ph type="sldImg"/>
          </p:nvPr>
        </p:nvSpPr>
        <p:spPr>
          <a:prstGeom prst="rect">
            <a:avLst/>
          </a:prstGeom>
        </p:spPr>
        <p:txBody>
          <a:bodyPr/>
          <a:lstStyle/>
          <a:p>
            <a:pPr/>
          </a:p>
        </p:txBody>
      </p:sp>
      <p:sp>
        <p:nvSpPr>
          <p:cNvPr id="249" name="Shape 249"/>
          <p:cNvSpPr/>
          <p:nvPr>
            <p:ph type="body" sz="quarter" idx="1"/>
          </p:nvPr>
        </p:nvSpPr>
        <p:spPr>
          <a:prstGeom prst="rect">
            <a:avLst/>
          </a:prstGeom>
        </p:spPr>
        <p:txBody>
          <a:bodyPr/>
          <a:lstStyle/>
          <a:p>
            <a:pPr/>
            <a:r>
              <a:t> So where has the process gone so wrong?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Shape 258"/>
          <p:cNvSpPr/>
          <p:nvPr>
            <p:ph type="sldImg"/>
          </p:nvPr>
        </p:nvSpPr>
        <p:spPr>
          <a:prstGeom prst="rect">
            <a:avLst/>
          </a:prstGeom>
        </p:spPr>
        <p:txBody>
          <a:bodyPr/>
          <a:lstStyle/>
          <a:p>
            <a:pPr/>
          </a:p>
        </p:txBody>
      </p:sp>
      <p:sp>
        <p:nvSpPr>
          <p:cNvPr id="259" name="Shape 259"/>
          <p:cNvSpPr/>
          <p:nvPr>
            <p:ph type="body" sz="quarter" idx="1"/>
          </p:nvPr>
        </p:nvSpPr>
        <p:spPr>
          <a:prstGeom prst="rect">
            <a:avLst/>
          </a:prstGeom>
        </p:spPr>
        <p:txBody>
          <a:bodyPr/>
          <a:lstStyle/>
          <a:p>
            <a:pPr/>
            <a:r>
              <a:t>Gerrymandering is essentially redistricting gone wrong.  It refers to drawing districts in such a way that it favors one party or group of people over another.  There are two types: racial and partisan.</a:t>
            </a:r>
          </a:p>
          <a:p>
            <a:pPr/>
          </a:p>
          <a:p>
            <a:pPr/>
            <a:r>
              <a:t>Racial gerrymandering was outlawed by enactment of the VRA in 1964, while partisan is still allowed. </a:t>
            </a:r>
          </a:p>
          <a:p>
            <a:pPr/>
          </a:p>
          <a:p>
            <a:pPr/>
            <a:r>
              <a:t>The problem is that race and partisanship often go hand in hand, so you can’t have partisan gerrymandering without racial gerrymandering.  According to recent PEW analysis, African American communities overwhelmingly support democratic candidates (90-95%), and hispanic communities also support democratic candidates (70-75%).</a:t>
            </a:r>
          </a:p>
          <a:p>
            <a:pPr/>
          </a:p>
          <a:p>
            <a:pPr/>
            <a:r>
              <a:t>But keep in mind that Texas is a repeat offender when it comes to discriminating against minority groups.  BOTH Democrats and Republicans have been found guilty in the past.</a:t>
            </a:r>
          </a:p>
          <a:p>
            <a:pPr/>
          </a:p>
          <a:p>
            <a:pPr/>
            <a:r>
              <a:t>Also keep in mind that we are walking into the 2021 redistricting cycle without the same protections that we had during the 2011 round of redistricting.  In 2013, the Supreme Court struck down a key provision of the Voting Rights Act, Section 5, that defined which jurisdictions should be under preclearnace.  Areas that are under preclearance have to get any changes to their election laws approved by a federal authority, including changes in district maps.  With this provision gone, extreme partisan gerrymandering is more likely to turn into racial gerrymandering.  </a:t>
            </a:r>
          </a:p>
          <a:p>
            <a:pPr>
              <a:defRPr sz="1800"/>
            </a:pPr>
          </a:p>
          <a:p>
            <a:pPr>
              <a:defRPr sz="1800"/>
            </a:pPr>
          </a:p>
          <a:p>
            <a:pPr>
              <a:defRPr sz="1800"/>
            </a:pPr>
          </a:p>
          <a:p>
            <a:pPr>
              <a:defRPr sz="1800"/>
            </a:pPr>
          </a:p>
          <a:p>
            <a:pPr>
              <a:defRPr sz="1800"/>
            </a:pPr>
            <a: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Shape 283"/>
          <p:cNvSpPr/>
          <p:nvPr>
            <p:ph type="sldImg"/>
          </p:nvPr>
        </p:nvSpPr>
        <p:spPr>
          <a:prstGeom prst="rect">
            <a:avLst/>
          </a:prstGeom>
        </p:spPr>
        <p:txBody>
          <a:bodyPr/>
          <a:lstStyle/>
          <a:p>
            <a:pPr/>
          </a:p>
        </p:txBody>
      </p:sp>
      <p:sp>
        <p:nvSpPr>
          <p:cNvPr id="284" name="Shape 284"/>
          <p:cNvSpPr/>
          <p:nvPr>
            <p:ph type="body" sz="quarter" idx="1"/>
          </p:nvPr>
        </p:nvSpPr>
        <p:spPr>
          <a:prstGeom prst="rect">
            <a:avLst/>
          </a:prstGeom>
        </p:spPr>
        <p:txBody>
          <a:bodyPr/>
          <a:lstStyle/>
          <a:p>
            <a:pPr/>
            <a:r>
              <a:t>The whole purpose of gerrymandering is that the maps must translate into an advantage.  In the 1990s, TX democrats enacted the 3rd worst gerrymander in modern U.S. history.  The captured 50% of the vote in congressional races, yet they won 70% of the seats.  After Republicans won every statewide election in 2003, they decided to have a mid-census redistricting and redrew the maps in their favor. Ever since then, Republicans have controlled the redistricting process.  In 2018, Republicans captured about 50% of the vote, yet they won 63% of the seats.  That means democrats are short about 3-4 congressional seats.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Shape 295"/>
          <p:cNvSpPr/>
          <p:nvPr>
            <p:ph type="sldImg"/>
          </p:nvPr>
        </p:nvSpPr>
        <p:spPr>
          <a:prstGeom prst="rect">
            <a:avLst/>
          </a:prstGeom>
        </p:spPr>
        <p:txBody>
          <a:bodyPr/>
          <a:lstStyle/>
          <a:p>
            <a:pPr/>
          </a:p>
        </p:txBody>
      </p:sp>
      <p:sp>
        <p:nvSpPr>
          <p:cNvPr id="296" name="Shape 296"/>
          <p:cNvSpPr/>
          <p:nvPr>
            <p:ph type="body" sz="quarter" idx="1"/>
          </p:nvPr>
        </p:nvSpPr>
        <p:spPr>
          <a:prstGeom prst="rect">
            <a:avLst/>
          </a:prstGeom>
        </p:spPr>
        <p:txBody>
          <a:bodyPr/>
          <a:lstStyle/>
          <a:p>
            <a:pPr defTabSz="914400">
              <a:lnSpc>
                <a:spcPct val="115000"/>
              </a:lnSpc>
            </a:pPr>
            <a:r>
              <a:t>Legislators consult with colleagues, party officials, lobbyists &amp; special interest groups. They meet behind closed doors, and, because of partisan gerrymandering, they do not have to consider public input in the maps. They use partisan and demographic data to carve out districts down to the street level.  They essentially have the capability of going block by block to choose their voters.  </a:t>
            </a:r>
          </a:p>
          <a:p>
            <a:pPr defTabSz="914400">
              <a:lnSpc>
                <a:spcPct val="115000"/>
              </a:lnSpc>
            </a:pPr>
          </a:p>
          <a:p>
            <a:pPr defTabSz="914400"/>
            <a:r>
              <a:t>The extreme gerrymanders that we have seen evolve of the past 15 years have been the result of improvements in our mapping software capabilities and big data.  This has allowed political parties to create “sure thing” districts.  Today, where partisan gerrymandering is allowed to flourish unchecked, the outcome of every election is virtually guaranteed before the first ballot is cast.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Shape 307"/>
          <p:cNvSpPr/>
          <p:nvPr>
            <p:ph type="sldImg"/>
          </p:nvPr>
        </p:nvSpPr>
        <p:spPr>
          <a:prstGeom prst="rect">
            <a:avLst/>
          </a:prstGeom>
        </p:spPr>
        <p:txBody>
          <a:bodyPr/>
          <a:lstStyle/>
          <a:p>
            <a:pPr/>
          </a:p>
        </p:txBody>
      </p:sp>
      <p:sp>
        <p:nvSpPr>
          <p:cNvPr id="308" name="Shape 308"/>
          <p:cNvSpPr/>
          <p:nvPr>
            <p:ph type="body" sz="quarter" idx="1"/>
          </p:nvPr>
        </p:nvSpPr>
        <p:spPr>
          <a:prstGeom prst="rect">
            <a:avLst/>
          </a:prstGeom>
        </p:spPr>
        <p:txBody>
          <a:bodyPr/>
          <a:lstStyle/>
          <a:p>
            <a:pPr defTabSz="914400">
              <a:lnSpc>
                <a:spcPct val="100000"/>
              </a:lnSpc>
              <a:defRPr b="1"/>
            </a:pPr>
            <a:r>
              <a:t>Sometimes, there is a reason behind the funny shape of a district.</a:t>
            </a:r>
            <a:r>
              <a:rPr b="0"/>
              <a:t>  </a:t>
            </a:r>
            <a:endParaRPr b="0"/>
          </a:p>
          <a:p>
            <a:pPr defTabSz="914400">
              <a:lnSpc>
                <a:spcPct val="100000"/>
              </a:lnSpc>
            </a:pPr>
            <a:r>
              <a:t>A majority-minority district is a district in which the a majority of the population consists of a minority group.  They often have funny shapes so that groups of people are connected.  A perfect example of this is Illinois’s 4th Congressional District outside of Chicago.  It is a coalition district and was intentionally drawn this way so that two separate hispanic populations, a Puerto Rican community in the north and Mexican community in the south, would have enough political cohesiveness as to elect a candidate of their choice.  This was intended to be a good gerrymander; however, some claim that there were partisan intentions behind the district’s creation, ensuring that a democrat would maintain control of the district.</a:t>
            </a:r>
          </a:p>
          <a:p>
            <a:pPr defTabSz="914400">
              <a:lnSpc>
                <a:spcPct val="100000"/>
              </a:lnSpc>
              <a:defRPr sz="1800"/>
            </a:pPr>
          </a:p>
          <a:p>
            <a:pPr defTabSz="914400">
              <a:lnSpc>
                <a:spcPct val="100000"/>
              </a:lnSpc>
            </a:pPr>
            <a:r>
              <a:t>Now, let’s take a look at TX’s 35th Congressional District that spans between Austin and San Antonio.  The purple in this map represents the Hispanic population.  Note that the neck of this district only spans 4 miles across Interstate 35.  The state claimed that they drew CD 35 to be a majority minority district.  But in 2017, a federal court in San Antonio deemed CD 35 to be racially gerrymandered.  They claimed that by </a:t>
            </a:r>
            <a:r>
              <a:rPr b="1"/>
              <a:t>“packing”</a:t>
            </a:r>
            <a:r>
              <a:t> hispanics into this district, they weekend their voting power state wide.  However, in 2018, the Supreme Court overturned this ruling.  </a:t>
            </a:r>
          </a:p>
          <a:p>
            <a:pPr defTabSz="914400">
              <a:lnSpc>
                <a:spcPct val="100000"/>
              </a:lnSpc>
            </a:pPr>
          </a:p>
          <a:p>
            <a:pPr defTabSz="914400">
              <a:lnSpc>
                <a:spcPct val="100000"/>
              </a:lnSpc>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Body Level One…"/>
          <p:cNvSpPr txBox="1"/>
          <p:nvPr>
            <p:ph type="body" sz="quarter" idx="1"/>
          </p:nvPr>
        </p:nvSpPr>
        <p:spPr>
          <a:xfrm>
            <a:off x="1270000" y="6362700"/>
            <a:ext cx="10464800" cy="461366"/>
          </a:xfrm>
          <a:prstGeom prst="rect">
            <a:avLst/>
          </a:prstGeom>
        </p:spPr>
        <p:txBody>
          <a:bodyPr anchor="t"/>
          <a:lstStyle>
            <a:lvl1pPr marL="0" indent="0" algn="ctr">
              <a:spcBef>
                <a:spcPts val="0"/>
              </a:spcBef>
              <a:buSzTx/>
              <a:buNone/>
              <a:defRPr i="1" sz="2400"/>
            </a:lvl1pPr>
            <a:lvl2pPr marL="777875" indent="-333375" algn="ctr">
              <a:spcBef>
                <a:spcPts val="0"/>
              </a:spcBef>
              <a:defRPr i="1" sz="2400"/>
            </a:lvl2pPr>
            <a:lvl3pPr marL="1222375" indent="-333375" algn="ctr">
              <a:spcBef>
                <a:spcPts val="0"/>
              </a:spcBef>
              <a:defRPr i="1" sz="2400"/>
            </a:lvl3pPr>
            <a:lvl4pPr marL="1666875" indent="-333375" algn="ctr">
              <a:spcBef>
                <a:spcPts val="0"/>
              </a:spcBef>
              <a:defRPr i="1" sz="2400"/>
            </a:lvl4pPr>
            <a:lvl5pPr marL="2111375" indent="-333375" algn="ctr">
              <a:spcBef>
                <a:spcPts val="0"/>
              </a:spcBef>
              <a:defRPr i="1" sz="2400"/>
            </a:lvl5pPr>
          </a:lstStyle>
          <a:p>
            <a:pPr/>
            <a:r>
              <a:t>Body Level One</a:t>
            </a:r>
          </a:p>
          <a:p>
            <a:pPr lvl="1"/>
            <a:r>
              <a:t>Body Level Two</a:t>
            </a:r>
          </a:p>
          <a:p>
            <a:pPr lvl="2"/>
            <a:r>
              <a:t>Body Level Three</a:t>
            </a:r>
          </a:p>
          <a:p>
            <a:pPr lvl="3"/>
            <a:r>
              <a:t>Body Level Four</a:t>
            </a:r>
          </a:p>
          <a:p>
            <a:pPr lvl="4"/>
            <a:r>
              <a:t>Body Level Five</a:t>
            </a:r>
          </a:p>
        </p:txBody>
      </p:sp>
      <p:sp>
        <p:nvSpPr>
          <p:cNvPr id="94" name="“Type a quote here.”"/>
          <p:cNvSpPr txBox="1"/>
          <p:nvPr>
            <p:ph type="body" sz="quarter" idx="13"/>
          </p:nvPr>
        </p:nvSpPr>
        <p:spPr>
          <a:xfrm>
            <a:off x="1270000" y="4267112"/>
            <a:ext cx="10464800" cy="609777"/>
          </a:xfrm>
          <a:prstGeom prst="rect">
            <a:avLst/>
          </a:prstGeom>
        </p:spPr>
        <p:txBody>
          <a:bodyPr/>
          <a:lstStyle/>
          <a:p>
            <a:pPr marL="0" indent="0" algn="ctr">
              <a:spcBef>
                <a:spcPts val="0"/>
              </a:spcBef>
              <a:buSzTx/>
              <a:buNone/>
              <a:defRPr sz="3400">
                <a:latin typeface="Helvetica Neue Medium"/>
                <a:ea typeface="Helvetica Neue Medium"/>
                <a:cs typeface="Helvetica Neue Medium"/>
                <a:sym typeface="Helvetica Neue Medium"/>
              </a:defRPr>
            </a:pP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949853" y="0"/>
            <a:ext cx="14904506" cy="99441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117" name="Title Text"/>
          <p:cNvSpPr txBox="1"/>
          <p:nvPr>
            <p:ph type="title"/>
          </p:nvPr>
        </p:nvSpPr>
        <p:spPr>
          <a:xfrm>
            <a:off x="650238" y="1083732"/>
            <a:ext cx="11704324" cy="758614"/>
          </a:xfrm>
          <a:prstGeom prst="rect">
            <a:avLst/>
          </a:prstGeom>
        </p:spPr>
        <p:txBody>
          <a:bodyPr lIns="130026" tIns="130026" rIns="130026" bIns="130026"/>
          <a:lstStyle>
            <a:lvl1pPr defTabSz="1560574">
              <a:defRPr b="1" cap="small" sz="6000">
                <a:solidFill>
                  <a:srgbClr val="29447B"/>
                </a:solidFill>
                <a:latin typeface="Arial"/>
                <a:ea typeface="Arial"/>
                <a:cs typeface="Arial"/>
                <a:sym typeface="Arial"/>
              </a:defRPr>
            </a:lvl1pPr>
          </a:lstStyle>
          <a:p>
            <a:pPr/>
            <a:r>
              <a:t>Title Text</a:t>
            </a:r>
          </a:p>
        </p:txBody>
      </p:sp>
      <p:sp>
        <p:nvSpPr>
          <p:cNvPr id="118" name="Body Level One…"/>
          <p:cNvSpPr txBox="1"/>
          <p:nvPr>
            <p:ph type="body" idx="1"/>
          </p:nvPr>
        </p:nvSpPr>
        <p:spPr>
          <a:xfrm>
            <a:off x="967738" y="2211446"/>
            <a:ext cx="11756803" cy="5996802"/>
          </a:xfrm>
          <a:prstGeom prst="rect">
            <a:avLst/>
          </a:prstGeom>
        </p:spPr>
        <p:txBody>
          <a:bodyPr lIns="130026" tIns="130026" rIns="130026" bIns="130026" anchor="t"/>
          <a:lstStyle>
            <a:lvl1pPr marL="580292" indent="-580292" defTabSz="1560574">
              <a:lnSpc>
                <a:spcPct val="115000"/>
              </a:lnSpc>
              <a:spcBef>
                <a:spcPts val="0"/>
              </a:spcBef>
              <a:buClr>
                <a:srgbClr val="CC0000"/>
              </a:buClr>
              <a:buSzPct val="100000"/>
              <a:buFont typeface="Arial"/>
              <a:buChar char="⭑"/>
              <a:defRPr sz="4400">
                <a:solidFill>
                  <a:srgbClr val="29447B"/>
                </a:solidFill>
                <a:latin typeface="Arial"/>
                <a:ea typeface="Arial"/>
                <a:cs typeface="Arial"/>
                <a:sym typeface="Arial"/>
              </a:defRPr>
            </a:lvl1pPr>
            <a:lvl2pPr marL="852714" indent="-109763" defTabSz="1560574">
              <a:lnSpc>
                <a:spcPct val="115000"/>
              </a:lnSpc>
              <a:spcBef>
                <a:spcPts val="0"/>
              </a:spcBef>
              <a:buClr>
                <a:srgbClr val="CC0000"/>
              </a:buClr>
              <a:buSzPct val="100000"/>
              <a:buFont typeface="Arial"/>
              <a:buChar char="○"/>
              <a:defRPr sz="4400">
                <a:solidFill>
                  <a:srgbClr val="29447B"/>
                </a:solidFill>
                <a:latin typeface="Arial"/>
                <a:ea typeface="Arial"/>
                <a:cs typeface="Arial"/>
                <a:sym typeface="Arial"/>
              </a:defRPr>
            </a:lvl2pPr>
            <a:lvl3pPr marL="1282700" indent="-139700" defTabSz="1560574">
              <a:lnSpc>
                <a:spcPct val="115000"/>
              </a:lnSpc>
              <a:spcBef>
                <a:spcPts val="0"/>
              </a:spcBef>
              <a:buClr>
                <a:srgbClr val="CC0000"/>
              </a:buClr>
              <a:buSzPct val="100000"/>
              <a:buFont typeface="Arial"/>
              <a:buChar char="■"/>
              <a:defRPr sz="4400">
                <a:solidFill>
                  <a:srgbClr val="29447B"/>
                </a:solidFill>
                <a:latin typeface="Arial"/>
                <a:ea typeface="Arial"/>
                <a:cs typeface="Arial"/>
                <a:sym typeface="Arial"/>
              </a:defRPr>
            </a:lvl3pPr>
            <a:lvl4pPr marL="1656078" indent="-55878" defTabSz="1560574">
              <a:lnSpc>
                <a:spcPct val="115000"/>
              </a:lnSpc>
              <a:spcBef>
                <a:spcPts val="0"/>
              </a:spcBef>
              <a:buClr>
                <a:srgbClr val="CC0000"/>
              </a:buClr>
              <a:buSzPct val="100000"/>
              <a:buFont typeface="Arial"/>
              <a:buChar char="●"/>
              <a:defRPr sz="4400">
                <a:solidFill>
                  <a:srgbClr val="29447B"/>
                </a:solidFill>
                <a:latin typeface="Arial"/>
                <a:ea typeface="Arial"/>
                <a:cs typeface="Arial"/>
                <a:sym typeface="Arial"/>
              </a:defRPr>
            </a:lvl4pPr>
            <a:lvl5pPr marL="2113278" indent="-55878" defTabSz="1560574">
              <a:lnSpc>
                <a:spcPct val="115000"/>
              </a:lnSpc>
              <a:spcBef>
                <a:spcPts val="0"/>
              </a:spcBef>
              <a:buClr>
                <a:srgbClr val="CC0000"/>
              </a:buClr>
              <a:buSzPct val="100000"/>
              <a:buFont typeface="Arial"/>
              <a:buChar char="○"/>
              <a:defRPr sz="4400">
                <a:solidFill>
                  <a:srgbClr val="29447B"/>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pic>
        <p:nvPicPr>
          <p:cNvPr id="119" name="LWVTX_rgb.png" descr="LWVTX_rgb.png"/>
          <p:cNvPicPr>
            <a:picLocks noChangeAspect="1"/>
          </p:cNvPicPr>
          <p:nvPr/>
        </p:nvPicPr>
        <p:blipFill>
          <a:blip r:embed="rId2">
            <a:extLst/>
          </a:blip>
          <a:stretch>
            <a:fillRect/>
          </a:stretch>
        </p:blipFill>
        <p:spPr>
          <a:xfrm>
            <a:off x="204354" y="8945647"/>
            <a:ext cx="2976653" cy="564625"/>
          </a:xfrm>
          <a:prstGeom prst="rect">
            <a:avLst/>
          </a:prstGeom>
          <a:ln w="12700">
            <a:miter lim="400000"/>
          </a:ln>
        </p:spPr>
      </p:pic>
      <p:sp>
        <p:nvSpPr>
          <p:cNvPr id="120" name="Slide Number"/>
          <p:cNvSpPr txBox="1"/>
          <p:nvPr>
            <p:ph type="sldNum" sz="quarter" idx="2"/>
          </p:nvPr>
        </p:nvSpPr>
        <p:spPr>
          <a:xfrm>
            <a:off x="8894837" y="8139334"/>
            <a:ext cx="425272" cy="413837"/>
          </a:xfrm>
          <a:prstGeom prst="rect">
            <a:avLst/>
          </a:prstGeom>
        </p:spPr>
        <p:txBody>
          <a:bodyPr lIns="65022" tIns="65022" rIns="65022" bIns="65022" anchor="ctr"/>
          <a:lstStyle>
            <a:lvl1pPr algn="r" defTabSz="1560574">
              <a:defRPr sz="20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000000"/>
        </a:solidFill>
      </p:bgPr>
    </p:bg>
    <p:spTree>
      <p:nvGrpSpPr>
        <p:cNvPr id="1" name=""/>
        <p:cNvGrpSpPr/>
        <p:nvPr/>
      </p:nvGrpSpPr>
      <p:grpSpPr>
        <a:xfrm>
          <a:off x="0" y="0"/>
          <a:ext cx="0" cy="0"/>
          <a:chOff x="0" y="0"/>
          <a:chExt cx="0" cy="0"/>
        </a:xfrm>
      </p:grpSpPr>
      <p:sp>
        <p:nvSpPr>
          <p:cNvPr id="127" name="Slide Number"/>
          <p:cNvSpPr txBox="1"/>
          <p:nvPr>
            <p:ph type="sldNum" sz="quarter" idx="2"/>
          </p:nvPr>
        </p:nvSpPr>
        <p:spPr>
          <a:xfrm>
            <a:off x="8894841" y="8139335"/>
            <a:ext cx="425268" cy="413834"/>
          </a:xfrm>
          <a:prstGeom prst="rect">
            <a:avLst/>
          </a:prstGeom>
        </p:spPr>
        <p:txBody>
          <a:bodyPr lIns="65021" tIns="65021" rIns="65021" bIns="65021" anchor="ctr"/>
          <a:lstStyle>
            <a:lvl1pPr algn="r" defTabSz="1560574">
              <a:defRPr sz="20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pic>
        <p:nvPicPr>
          <p:cNvPr id="134" name="Shape 14" descr="Shape 14"/>
          <p:cNvPicPr>
            <a:picLocks noChangeAspect="1"/>
          </p:cNvPicPr>
          <p:nvPr/>
        </p:nvPicPr>
        <p:blipFill>
          <a:blip r:embed="rId2">
            <a:extLst/>
          </a:blip>
          <a:stretch>
            <a:fillRect/>
          </a:stretch>
        </p:blipFill>
        <p:spPr>
          <a:xfrm>
            <a:off x="1625597" y="7676440"/>
            <a:ext cx="1411114" cy="395114"/>
          </a:xfrm>
          <a:prstGeom prst="rect">
            <a:avLst/>
          </a:prstGeom>
          <a:ln w="12700">
            <a:miter lim="400000"/>
          </a:ln>
        </p:spPr>
      </p:pic>
      <p:sp>
        <p:nvSpPr>
          <p:cNvPr id="135" name="Shape 15"/>
          <p:cNvSpPr/>
          <p:nvPr/>
        </p:nvSpPr>
        <p:spPr>
          <a:xfrm>
            <a:off x="1625596" y="2393243"/>
            <a:ext cx="9753608" cy="1"/>
          </a:xfrm>
          <a:prstGeom prst="line">
            <a:avLst/>
          </a:prstGeom>
          <a:ln w="25400">
            <a:solidFill>
              <a:srgbClr val="BE0F34"/>
            </a:solidFill>
            <a:miter lim="8000"/>
          </a:ln>
        </p:spPr>
        <p:txBody>
          <a:bodyPr lIns="45718" tIns="45718" rIns="45718" bIns="45718"/>
          <a:lstStyle/>
          <a:p>
            <a:pPr/>
          </a:p>
        </p:txBody>
      </p:sp>
      <p:sp>
        <p:nvSpPr>
          <p:cNvPr id="136" name="Title Text"/>
          <p:cNvSpPr txBox="1"/>
          <p:nvPr>
            <p:ph type="title"/>
          </p:nvPr>
        </p:nvSpPr>
        <p:spPr>
          <a:xfrm>
            <a:off x="1625597" y="1715908"/>
            <a:ext cx="9753608" cy="632182"/>
          </a:xfrm>
          <a:prstGeom prst="rect">
            <a:avLst/>
          </a:prstGeom>
        </p:spPr>
        <p:txBody>
          <a:bodyPr lIns="108353" tIns="108353" rIns="108353" bIns="108353"/>
          <a:lstStyle>
            <a:lvl1pPr defTabSz="1560574">
              <a:defRPr b="1" cap="small" sz="5800">
                <a:solidFill>
                  <a:srgbClr val="29447B"/>
                </a:solidFill>
                <a:latin typeface="Arial"/>
                <a:ea typeface="Arial"/>
                <a:cs typeface="Arial"/>
                <a:sym typeface="Arial"/>
              </a:defRPr>
            </a:lvl1pPr>
          </a:lstStyle>
          <a:p>
            <a:pPr/>
            <a:r>
              <a:t>Title Text</a:t>
            </a:r>
          </a:p>
        </p:txBody>
      </p:sp>
      <p:sp>
        <p:nvSpPr>
          <p:cNvPr id="137" name="Body Level One…"/>
          <p:cNvSpPr txBox="1"/>
          <p:nvPr>
            <p:ph type="body" sz="half" idx="1"/>
          </p:nvPr>
        </p:nvSpPr>
        <p:spPr>
          <a:xfrm>
            <a:off x="1625597" y="2543761"/>
            <a:ext cx="9797341" cy="4997339"/>
          </a:xfrm>
          <a:prstGeom prst="rect">
            <a:avLst/>
          </a:prstGeom>
        </p:spPr>
        <p:txBody>
          <a:bodyPr lIns="108353" tIns="108353" rIns="108353" bIns="108353" anchor="t"/>
          <a:lstStyle>
            <a:lvl1pPr marL="527538" indent="-527538" defTabSz="1560574">
              <a:lnSpc>
                <a:spcPct val="115000"/>
              </a:lnSpc>
              <a:spcBef>
                <a:spcPts val="0"/>
              </a:spcBef>
              <a:buClr>
                <a:srgbClr val="CC0000"/>
              </a:buClr>
              <a:buSzPct val="100000"/>
              <a:buFont typeface="Arial"/>
              <a:buChar char="⭑"/>
              <a:defRPr sz="4000">
                <a:solidFill>
                  <a:srgbClr val="29447B"/>
                </a:solidFill>
                <a:latin typeface="Arial"/>
                <a:ea typeface="Arial"/>
                <a:cs typeface="Arial"/>
                <a:sym typeface="Arial"/>
              </a:defRPr>
            </a:lvl1pPr>
            <a:lvl2pPr marL="842734" indent="-99784" defTabSz="1560574">
              <a:lnSpc>
                <a:spcPct val="115000"/>
              </a:lnSpc>
              <a:spcBef>
                <a:spcPts val="0"/>
              </a:spcBef>
              <a:buClr>
                <a:srgbClr val="CC0000"/>
              </a:buClr>
              <a:buSzPct val="100000"/>
              <a:buFont typeface="Arial"/>
              <a:buChar char="○"/>
              <a:defRPr sz="4000">
                <a:solidFill>
                  <a:srgbClr val="29447B"/>
                </a:solidFill>
                <a:latin typeface="Arial"/>
                <a:ea typeface="Arial"/>
                <a:cs typeface="Arial"/>
                <a:sym typeface="Arial"/>
              </a:defRPr>
            </a:lvl2pPr>
            <a:lvl3pPr marL="1270000" indent="-127000" defTabSz="1560574">
              <a:lnSpc>
                <a:spcPct val="115000"/>
              </a:lnSpc>
              <a:spcBef>
                <a:spcPts val="0"/>
              </a:spcBef>
              <a:buClr>
                <a:srgbClr val="CC0000"/>
              </a:buClr>
              <a:buSzPct val="100000"/>
              <a:buFont typeface="Arial"/>
              <a:buChar char="■"/>
              <a:defRPr sz="4000">
                <a:solidFill>
                  <a:srgbClr val="29447B"/>
                </a:solidFill>
                <a:latin typeface="Arial"/>
                <a:ea typeface="Arial"/>
                <a:cs typeface="Arial"/>
                <a:sym typeface="Arial"/>
              </a:defRPr>
            </a:lvl3pPr>
            <a:lvl4pPr marL="1650995" indent="-50796" defTabSz="1560574">
              <a:lnSpc>
                <a:spcPct val="115000"/>
              </a:lnSpc>
              <a:spcBef>
                <a:spcPts val="0"/>
              </a:spcBef>
              <a:buClr>
                <a:srgbClr val="CC0000"/>
              </a:buClr>
              <a:buSzPct val="100000"/>
              <a:buFont typeface="Arial"/>
              <a:buChar char="●"/>
              <a:defRPr sz="4000">
                <a:solidFill>
                  <a:srgbClr val="29447B"/>
                </a:solidFill>
                <a:latin typeface="Arial"/>
                <a:ea typeface="Arial"/>
                <a:cs typeface="Arial"/>
                <a:sym typeface="Arial"/>
              </a:defRPr>
            </a:lvl4pPr>
            <a:lvl5pPr marL="2108195" indent="-50795" defTabSz="1560574">
              <a:lnSpc>
                <a:spcPct val="115000"/>
              </a:lnSpc>
              <a:spcBef>
                <a:spcPts val="0"/>
              </a:spcBef>
              <a:buClr>
                <a:srgbClr val="CC0000"/>
              </a:buClr>
              <a:buSzPct val="100000"/>
              <a:buFont typeface="Arial"/>
              <a:buChar char="○"/>
              <a:defRPr sz="4000">
                <a:solidFill>
                  <a:srgbClr val="29447B"/>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38" name="Slide Number"/>
          <p:cNvSpPr txBox="1"/>
          <p:nvPr>
            <p:ph type="sldNum" sz="quarter" idx="2"/>
          </p:nvPr>
        </p:nvSpPr>
        <p:spPr>
          <a:xfrm>
            <a:off x="8475145" y="7584212"/>
            <a:ext cx="375346" cy="367595"/>
          </a:xfrm>
          <a:prstGeom prst="rect">
            <a:avLst/>
          </a:prstGeom>
        </p:spPr>
        <p:txBody>
          <a:bodyPr lIns="54185" tIns="54185" rIns="54185" bIns="54185" anchor="ctr"/>
          <a:lstStyle>
            <a:lvl1pPr algn="r" defTabSz="1560574">
              <a:defRPr sz="18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pic>
        <p:nvPicPr>
          <p:cNvPr id="145" name="Shape 14" descr="Shape 14"/>
          <p:cNvPicPr>
            <a:picLocks noChangeAspect="1"/>
          </p:cNvPicPr>
          <p:nvPr/>
        </p:nvPicPr>
        <p:blipFill>
          <a:blip r:embed="rId2">
            <a:extLst/>
          </a:blip>
          <a:stretch>
            <a:fillRect/>
          </a:stretch>
        </p:blipFill>
        <p:spPr>
          <a:xfrm>
            <a:off x="650238" y="8236373"/>
            <a:ext cx="1693333" cy="474132"/>
          </a:xfrm>
          <a:prstGeom prst="rect">
            <a:avLst/>
          </a:prstGeom>
          <a:ln w="12700">
            <a:miter lim="400000"/>
          </a:ln>
        </p:spPr>
      </p:pic>
      <p:sp>
        <p:nvSpPr>
          <p:cNvPr id="146" name="Shape 15"/>
          <p:cNvSpPr/>
          <p:nvPr/>
        </p:nvSpPr>
        <p:spPr>
          <a:xfrm>
            <a:off x="650238" y="1896533"/>
            <a:ext cx="11704324" cy="1"/>
          </a:xfrm>
          <a:prstGeom prst="line">
            <a:avLst/>
          </a:prstGeom>
          <a:ln w="50800">
            <a:solidFill>
              <a:srgbClr val="BE0F34"/>
            </a:solidFill>
            <a:miter lim="8000"/>
          </a:ln>
        </p:spPr>
        <p:txBody>
          <a:bodyPr lIns="45718" tIns="45718" rIns="45718" bIns="45718"/>
          <a:lstStyle/>
          <a:p>
            <a:pPr/>
          </a:p>
        </p:txBody>
      </p:sp>
      <p:sp>
        <p:nvSpPr>
          <p:cNvPr id="147" name="Title Text"/>
          <p:cNvSpPr txBox="1"/>
          <p:nvPr>
            <p:ph type="title"/>
          </p:nvPr>
        </p:nvSpPr>
        <p:spPr>
          <a:xfrm>
            <a:off x="650238" y="1083732"/>
            <a:ext cx="11704324" cy="758614"/>
          </a:xfrm>
          <a:prstGeom prst="rect">
            <a:avLst/>
          </a:prstGeom>
        </p:spPr>
        <p:txBody>
          <a:bodyPr lIns="130022" tIns="130022" rIns="130022" bIns="130022"/>
          <a:lstStyle>
            <a:lvl1pPr defTabSz="1560574">
              <a:defRPr b="1" cap="small" sz="6000">
                <a:solidFill>
                  <a:srgbClr val="29447B"/>
                </a:solidFill>
                <a:latin typeface="Arial"/>
                <a:ea typeface="Arial"/>
                <a:cs typeface="Arial"/>
                <a:sym typeface="Arial"/>
              </a:defRPr>
            </a:lvl1pPr>
          </a:lstStyle>
          <a:p>
            <a:pPr/>
            <a:r>
              <a:t>Title Text</a:t>
            </a:r>
          </a:p>
        </p:txBody>
      </p:sp>
      <p:sp>
        <p:nvSpPr>
          <p:cNvPr id="148" name="Body Level One…"/>
          <p:cNvSpPr txBox="1"/>
          <p:nvPr>
            <p:ph type="body" idx="1"/>
          </p:nvPr>
        </p:nvSpPr>
        <p:spPr>
          <a:xfrm>
            <a:off x="650238" y="2077154"/>
            <a:ext cx="11756805" cy="5996803"/>
          </a:xfrm>
          <a:prstGeom prst="rect">
            <a:avLst/>
          </a:prstGeom>
        </p:spPr>
        <p:txBody>
          <a:bodyPr lIns="130022" tIns="130022" rIns="130022" bIns="130022" anchor="t"/>
          <a:lstStyle>
            <a:lvl1pPr marL="580292" indent="-580292" defTabSz="1560574">
              <a:lnSpc>
                <a:spcPct val="115000"/>
              </a:lnSpc>
              <a:spcBef>
                <a:spcPts val="0"/>
              </a:spcBef>
              <a:buClr>
                <a:srgbClr val="CC0000"/>
              </a:buClr>
              <a:buSzPct val="100000"/>
              <a:buFont typeface="Arial"/>
              <a:buChar char="⭑"/>
              <a:defRPr sz="4400">
                <a:solidFill>
                  <a:srgbClr val="29447B"/>
                </a:solidFill>
                <a:latin typeface="Arial"/>
                <a:ea typeface="Arial"/>
                <a:cs typeface="Arial"/>
                <a:sym typeface="Arial"/>
              </a:defRPr>
            </a:lvl1pPr>
            <a:lvl2pPr marL="852711" indent="-109760" defTabSz="1560574">
              <a:lnSpc>
                <a:spcPct val="115000"/>
              </a:lnSpc>
              <a:spcBef>
                <a:spcPts val="0"/>
              </a:spcBef>
              <a:buClr>
                <a:srgbClr val="CC0000"/>
              </a:buClr>
              <a:buSzPct val="100000"/>
              <a:buFont typeface="Arial"/>
              <a:buChar char="○"/>
              <a:defRPr sz="4400">
                <a:solidFill>
                  <a:srgbClr val="29447B"/>
                </a:solidFill>
                <a:latin typeface="Arial"/>
                <a:ea typeface="Arial"/>
                <a:cs typeface="Arial"/>
                <a:sym typeface="Arial"/>
              </a:defRPr>
            </a:lvl2pPr>
            <a:lvl3pPr marL="1282700" indent="-139700" defTabSz="1560574">
              <a:lnSpc>
                <a:spcPct val="115000"/>
              </a:lnSpc>
              <a:spcBef>
                <a:spcPts val="0"/>
              </a:spcBef>
              <a:buClr>
                <a:srgbClr val="CC0000"/>
              </a:buClr>
              <a:buSzPct val="100000"/>
              <a:buFont typeface="Arial"/>
              <a:buChar char="■"/>
              <a:defRPr sz="4400">
                <a:solidFill>
                  <a:srgbClr val="29447B"/>
                </a:solidFill>
                <a:latin typeface="Arial"/>
                <a:ea typeface="Arial"/>
                <a:cs typeface="Arial"/>
                <a:sym typeface="Arial"/>
              </a:defRPr>
            </a:lvl3pPr>
            <a:lvl4pPr marL="1656078" indent="-55877" defTabSz="1560574">
              <a:lnSpc>
                <a:spcPct val="115000"/>
              </a:lnSpc>
              <a:spcBef>
                <a:spcPts val="0"/>
              </a:spcBef>
              <a:buClr>
                <a:srgbClr val="CC0000"/>
              </a:buClr>
              <a:buSzPct val="100000"/>
              <a:buFont typeface="Arial"/>
              <a:buChar char="●"/>
              <a:defRPr sz="4400">
                <a:solidFill>
                  <a:srgbClr val="29447B"/>
                </a:solidFill>
                <a:latin typeface="Arial"/>
                <a:ea typeface="Arial"/>
                <a:cs typeface="Arial"/>
                <a:sym typeface="Arial"/>
              </a:defRPr>
            </a:lvl4pPr>
            <a:lvl5pPr marL="2113279" indent="-55879" defTabSz="1560574">
              <a:lnSpc>
                <a:spcPct val="115000"/>
              </a:lnSpc>
              <a:spcBef>
                <a:spcPts val="0"/>
              </a:spcBef>
              <a:buClr>
                <a:srgbClr val="CC0000"/>
              </a:buClr>
              <a:buSzPct val="100000"/>
              <a:buFont typeface="Arial"/>
              <a:buChar char="○"/>
              <a:defRPr sz="4400">
                <a:solidFill>
                  <a:srgbClr val="29447B"/>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49" name="Slide Number"/>
          <p:cNvSpPr txBox="1"/>
          <p:nvPr>
            <p:ph type="sldNum" sz="quarter" idx="2"/>
          </p:nvPr>
        </p:nvSpPr>
        <p:spPr>
          <a:xfrm>
            <a:off x="8894841" y="8139335"/>
            <a:ext cx="425268" cy="413834"/>
          </a:xfrm>
          <a:prstGeom prst="rect">
            <a:avLst/>
          </a:prstGeom>
        </p:spPr>
        <p:txBody>
          <a:bodyPr lIns="65021" tIns="65021" rIns="65021" bIns="65021" anchor="ctr"/>
          <a:lstStyle>
            <a:lvl1pPr algn="r" defTabSz="1560574">
              <a:defRPr sz="20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pic>
        <p:nvPicPr>
          <p:cNvPr id="156" name="Shape 14" descr="Shape 14"/>
          <p:cNvPicPr>
            <a:picLocks noChangeAspect="1"/>
          </p:cNvPicPr>
          <p:nvPr/>
        </p:nvPicPr>
        <p:blipFill>
          <a:blip r:embed="rId2">
            <a:extLst/>
          </a:blip>
          <a:stretch>
            <a:fillRect/>
          </a:stretch>
        </p:blipFill>
        <p:spPr>
          <a:xfrm>
            <a:off x="1625597" y="7676443"/>
            <a:ext cx="1411113" cy="395111"/>
          </a:xfrm>
          <a:prstGeom prst="rect">
            <a:avLst/>
          </a:prstGeom>
          <a:ln w="12700">
            <a:miter lim="400000"/>
          </a:ln>
        </p:spPr>
      </p:pic>
      <p:sp>
        <p:nvSpPr>
          <p:cNvPr id="157" name="Shape 15"/>
          <p:cNvSpPr/>
          <p:nvPr/>
        </p:nvSpPr>
        <p:spPr>
          <a:xfrm>
            <a:off x="1625597" y="2393244"/>
            <a:ext cx="9753604" cy="1"/>
          </a:xfrm>
          <a:prstGeom prst="line">
            <a:avLst/>
          </a:prstGeom>
          <a:ln w="25400">
            <a:solidFill>
              <a:srgbClr val="BE0F34"/>
            </a:solidFill>
            <a:miter lim="8000"/>
          </a:ln>
        </p:spPr>
        <p:txBody>
          <a:bodyPr lIns="45718" tIns="45718" rIns="45718" bIns="45718"/>
          <a:lstStyle/>
          <a:p>
            <a:pPr/>
          </a:p>
        </p:txBody>
      </p:sp>
      <p:sp>
        <p:nvSpPr>
          <p:cNvPr id="158" name="Title Text"/>
          <p:cNvSpPr txBox="1"/>
          <p:nvPr>
            <p:ph type="title"/>
          </p:nvPr>
        </p:nvSpPr>
        <p:spPr>
          <a:xfrm>
            <a:off x="1625597" y="1715909"/>
            <a:ext cx="9753605" cy="632181"/>
          </a:xfrm>
          <a:prstGeom prst="rect">
            <a:avLst/>
          </a:prstGeom>
        </p:spPr>
        <p:txBody>
          <a:bodyPr lIns="108353" tIns="108353" rIns="108353" bIns="108353"/>
          <a:lstStyle>
            <a:lvl1pPr defTabSz="1560574">
              <a:defRPr b="1" cap="small" sz="5800">
                <a:solidFill>
                  <a:srgbClr val="29447B"/>
                </a:solidFill>
                <a:latin typeface="Arial"/>
                <a:ea typeface="Arial"/>
                <a:cs typeface="Arial"/>
                <a:sym typeface="Arial"/>
              </a:defRPr>
            </a:lvl1pPr>
          </a:lstStyle>
          <a:p>
            <a:pPr/>
            <a:r>
              <a:t>Title Text</a:t>
            </a:r>
          </a:p>
        </p:txBody>
      </p:sp>
      <p:sp>
        <p:nvSpPr>
          <p:cNvPr id="159" name="Body Level One…"/>
          <p:cNvSpPr txBox="1"/>
          <p:nvPr>
            <p:ph type="body" sz="half" idx="1"/>
          </p:nvPr>
        </p:nvSpPr>
        <p:spPr>
          <a:xfrm>
            <a:off x="1625597" y="2543761"/>
            <a:ext cx="9797338" cy="4997338"/>
          </a:xfrm>
          <a:prstGeom prst="rect">
            <a:avLst/>
          </a:prstGeom>
        </p:spPr>
        <p:txBody>
          <a:bodyPr lIns="108353" tIns="108353" rIns="108353" bIns="108353" anchor="t"/>
          <a:lstStyle>
            <a:lvl1pPr marL="527538" indent="-527538" defTabSz="1560574">
              <a:lnSpc>
                <a:spcPct val="115000"/>
              </a:lnSpc>
              <a:spcBef>
                <a:spcPts val="0"/>
              </a:spcBef>
              <a:buClr>
                <a:srgbClr val="CC0000"/>
              </a:buClr>
              <a:buSzPct val="100000"/>
              <a:buFont typeface="Arial"/>
              <a:buChar char="⭑"/>
              <a:defRPr sz="4000">
                <a:solidFill>
                  <a:srgbClr val="29447B"/>
                </a:solidFill>
                <a:latin typeface="Arial"/>
                <a:ea typeface="Arial"/>
                <a:cs typeface="Arial"/>
                <a:sym typeface="Arial"/>
              </a:defRPr>
            </a:lvl1pPr>
            <a:lvl2pPr marL="842734" indent="-99784" defTabSz="1560574">
              <a:lnSpc>
                <a:spcPct val="115000"/>
              </a:lnSpc>
              <a:spcBef>
                <a:spcPts val="0"/>
              </a:spcBef>
              <a:buClr>
                <a:srgbClr val="CC0000"/>
              </a:buClr>
              <a:buSzPct val="100000"/>
              <a:buFont typeface="Arial"/>
              <a:buChar char="○"/>
              <a:defRPr sz="4000">
                <a:solidFill>
                  <a:srgbClr val="29447B"/>
                </a:solidFill>
                <a:latin typeface="Arial"/>
                <a:ea typeface="Arial"/>
                <a:cs typeface="Arial"/>
                <a:sym typeface="Arial"/>
              </a:defRPr>
            </a:lvl2pPr>
            <a:lvl3pPr marL="1270000" indent="-127000" defTabSz="1560574">
              <a:lnSpc>
                <a:spcPct val="115000"/>
              </a:lnSpc>
              <a:spcBef>
                <a:spcPts val="0"/>
              </a:spcBef>
              <a:buClr>
                <a:srgbClr val="CC0000"/>
              </a:buClr>
              <a:buSzPct val="100000"/>
              <a:buFont typeface="Arial"/>
              <a:buChar char="■"/>
              <a:defRPr sz="4000">
                <a:solidFill>
                  <a:srgbClr val="29447B"/>
                </a:solidFill>
                <a:latin typeface="Arial"/>
                <a:ea typeface="Arial"/>
                <a:cs typeface="Arial"/>
                <a:sym typeface="Arial"/>
              </a:defRPr>
            </a:lvl3pPr>
            <a:lvl4pPr marL="1650998" indent="-50797" defTabSz="1560574">
              <a:lnSpc>
                <a:spcPct val="115000"/>
              </a:lnSpc>
              <a:spcBef>
                <a:spcPts val="0"/>
              </a:spcBef>
              <a:buClr>
                <a:srgbClr val="CC0000"/>
              </a:buClr>
              <a:buSzPct val="100000"/>
              <a:buFont typeface="Arial"/>
              <a:buChar char="●"/>
              <a:defRPr sz="4000">
                <a:solidFill>
                  <a:srgbClr val="29447B"/>
                </a:solidFill>
                <a:latin typeface="Arial"/>
                <a:ea typeface="Arial"/>
                <a:cs typeface="Arial"/>
                <a:sym typeface="Arial"/>
              </a:defRPr>
            </a:lvl4pPr>
            <a:lvl5pPr marL="2108198" indent="-50798" defTabSz="1560574">
              <a:lnSpc>
                <a:spcPct val="115000"/>
              </a:lnSpc>
              <a:spcBef>
                <a:spcPts val="0"/>
              </a:spcBef>
              <a:buClr>
                <a:srgbClr val="CC0000"/>
              </a:buClr>
              <a:buSzPct val="100000"/>
              <a:buFont typeface="Arial"/>
              <a:buChar char="○"/>
              <a:defRPr sz="4000">
                <a:solidFill>
                  <a:srgbClr val="29447B"/>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60" name="Slide Number"/>
          <p:cNvSpPr txBox="1"/>
          <p:nvPr>
            <p:ph type="sldNum" sz="quarter" idx="2"/>
          </p:nvPr>
        </p:nvSpPr>
        <p:spPr>
          <a:xfrm>
            <a:off x="8475145" y="7584212"/>
            <a:ext cx="375346" cy="367594"/>
          </a:xfrm>
          <a:prstGeom prst="rect">
            <a:avLst/>
          </a:prstGeom>
        </p:spPr>
        <p:txBody>
          <a:bodyPr lIns="54185" tIns="54185" rIns="54185" bIns="54185" anchor="ctr"/>
          <a:lstStyle>
            <a:lvl1pPr algn="r" defTabSz="1560574">
              <a:defRPr sz="18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167" name="Shape 15"/>
          <p:cNvSpPr/>
          <p:nvPr/>
        </p:nvSpPr>
        <p:spPr>
          <a:xfrm>
            <a:off x="650238" y="1896533"/>
            <a:ext cx="11704324" cy="1"/>
          </a:xfrm>
          <a:prstGeom prst="line">
            <a:avLst/>
          </a:prstGeom>
          <a:ln w="50800">
            <a:solidFill>
              <a:srgbClr val="BE0F34"/>
            </a:solidFill>
            <a:miter lim="8000"/>
          </a:ln>
        </p:spPr>
        <p:txBody>
          <a:bodyPr lIns="45718" tIns="45718" rIns="45718" bIns="45718"/>
          <a:lstStyle/>
          <a:p>
            <a:pPr/>
          </a:p>
        </p:txBody>
      </p:sp>
      <p:sp>
        <p:nvSpPr>
          <p:cNvPr id="168" name="Title Text"/>
          <p:cNvSpPr txBox="1"/>
          <p:nvPr>
            <p:ph type="title"/>
          </p:nvPr>
        </p:nvSpPr>
        <p:spPr>
          <a:xfrm>
            <a:off x="650238" y="1083732"/>
            <a:ext cx="11704324" cy="758614"/>
          </a:xfrm>
          <a:prstGeom prst="rect">
            <a:avLst/>
          </a:prstGeom>
        </p:spPr>
        <p:txBody>
          <a:bodyPr lIns="130024" tIns="130024" rIns="130024" bIns="130024"/>
          <a:lstStyle>
            <a:lvl1pPr defTabSz="1560574">
              <a:defRPr b="1" cap="small" sz="6000">
                <a:solidFill>
                  <a:srgbClr val="29447B"/>
                </a:solidFill>
                <a:latin typeface="Arial"/>
                <a:ea typeface="Arial"/>
                <a:cs typeface="Arial"/>
                <a:sym typeface="Arial"/>
              </a:defRPr>
            </a:lvl1pPr>
          </a:lstStyle>
          <a:p>
            <a:pPr/>
            <a:r>
              <a:t>Title Text</a:t>
            </a:r>
          </a:p>
        </p:txBody>
      </p:sp>
      <p:sp>
        <p:nvSpPr>
          <p:cNvPr id="169" name="Body Level One…"/>
          <p:cNvSpPr txBox="1"/>
          <p:nvPr>
            <p:ph type="body" idx="1"/>
          </p:nvPr>
        </p:nvSpPr>
        <p:spPr>
          <a:xfrm>
            <a:off x="650238" y="2077154"/>
            <a:ext cx="11756805" cy="5996803"/>
          </a:xfrm>
          <a:prstGeom prst="rect">
            <a:avLst/>
          </a:prstGeom>
        </p:spPr>
        <p:txBody>
          <a:bodyPr lIns="130024" tIns="130024" rIns="130024" bIns="130024" anchor="t"/>
          <a:lstStyle>
            <a:lvl1pPr marL="580292" indent="-580292" defTabSz="1560574">
              <a:lnSpc>
                <a:spcPct val="115000"/>
              </a:lnSpc>
              <a:spcBef>
                <a:spcPts val="0"/>
              </a:spcBef>
              <a:buClr>
                <a:srgbClr val="CC0000"/>
              </a:buClr>
              <a:buSzPct val="100000"/>
              <a:buFont typeface="Arial"/>
              <a:buChar char="⭑"/>
              <a:defRPr sz="4400">
                <a:solidFill>
                  <a:srgbClr val="29447B"/>
                </a:solidFill>
                <a:latin typeface="Arial"/>
                <a:ea typeface="Arial"/>
                <a:cs typeface="Arial"/>
                <a:sym typeface="Arial"/>
              </a:defRPr>
            </a:lvl1pPr>
            <a:lvl2pPr marL="852712" indent="-109762" defTabSz="1560574">
              <a:lnSpc>
                <a:spcPct val="115000"/>
              </a:lnSpc>
              <a:spcBef>
                <a:spcPts val="0"/>
              </a:spcBef>
              <a:buClr>
                <a:srgbClr val="CC0000"/>
              </a:buClr>
              <a:buSzPct val="100000"/>
              <a:buFont typeface="Arial"/>
              <a:buChar char="○"/>
              <a:defRPr sz="4400">
                <a:solidFill>
                  <a:srgbClr val="29447B"/>
                </a:solidFill>
                <a:latin typeface="Arial"/>
                <a:ea typeface="Arial"/>
                <a:cs typeface="Arial"/>
                <a:sym typeface="Arial"/>
              </a:defRPr>
            </a:lvl2pPr>
            <a:lvl3pPr marL="1282700" indent="-139700" defTabSz="1560574">
              <a:lnSpc>
                <a:spcPct val="115000"/>
              </a:lnSpc>
              <a:spcBef>
                <a:spcPts val="0"/>
              </a:spcBef>
              <a:buClr>
                <a:srgbClr val="CC0000"/>
              </a:buClr>
              <a:buSzPct val="100000"/>
              <a:buFont typeface="Arial"/>
              <a:buChar char="■"/>
              <a:defRPr sz="4400">
                <a:solidFill>
                  <a:srgbClr val="29447B"/>
                </a:solidFill>
                <a:latin typeface="Arial"/>
                <a:ea typeface="Arial"/>
                <a:cs typeface="Arial"/>
                <a:sym typeface="Arial"/>
              </a:defRPr>
            </a:lvl3pPr>
            <a:lvl4pPr marL="1656079" indent="-55880" defTabSz="1560574">
              <a:lnSpc>
                <a:spcPct val="115000"/>
              </a:lnSpc>
              <a:spcBef>
                <a:spcPts val="0"/>
              </a:spcBef>
              <a:buClr>
                <a:srgbClr val="CC0000"/>
              </a:buClr>
              <a:buSzPct val="100000"/>
              <a:buFont typeface="Arial"/>
              <a:buChar char="●"/>
              <a:defRPr sz="4400">
                <a:solidFill>
                  <a:srgbClr val="29447B"/>
                </a:solidFill>
                <a:latin typeface="Arial"/>
                <a:ea typeface="Arial"/>
                <a:cs typeface="Arial"/>
                <a:sym typeface="Arial"/>
              </a:defRPr>
            </a:lvl4pPr>
            <a:lvl5pPr marL="2113279" indent="-55879" defTabSz="1560574">
              <a:lnSpc>
                <a:spcPct val="115000"/>
              </a:lnSpc>
              <a:spcBef>
                <a:spcPts val="0"/>
              </a:spcBef>
              <a:buClr>
                <a:srgbClr val="CC0000"/>
              </a:buClr>
              <a:buSzPct val="100000"/>
              <a:buFont typeface="Arial"/>
              <a:buChar char="○"/>
              <a:defRPr sz="4400">
                <a:solidFill>
                  <a:srgbClr val="29447B"/>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70" name="Slide Number"/>
          <p:cNvSpPr txBox="1"/>
          <p:nvPr>
            <p:ph type="sldNum" sz="quarter" idx="2"/>
          </p:nvPr>
        </p:nvSpPr>
        <p:spPr>
          <a:xfrm>
            <a:off x="8894838" y="8139334"/>
            <a:ext cx="425270" cy="413836"/>
          </a:xfrm>
          <a:prstGeom prst="rect">
            <a:avLst/>
          </a:prstGeom>
        </p:spPr>
        <p:txBody>
          <a:bodyPr lIns="65022" tIns="65022" rIns="65022" bIns="65022" anchor="ctr"/>
          <a:lstStyle>
            <a:lvl1pPr algn="r" defTabSz="1560574">
              <a:defRPr sz="20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pic>
        <p:nvPicPr>
          <p:cNvPr id="177" name="Shape 14" descr="Shape 14"/>
          <p:cNvPicPr>
            <a:picLocks noChangeAspect="1"/>
          </p:cNvPicPr>
          <p:nvPr/>
        </p:nvPicPr>
        <p:blipFill>
          <a:blip r:embed="rId2">
            <a:extLst/>
          </a:blip>
          <a:stretch>
            <a:fillRect/>
          </a:stretch>
        </p:blipFill>
        <p:spPr>
          <a:xfrm>
            <a:off x="650238" y="8236373"/>
            <a:ext cx="1693333" cy="474132"/>
          </a:xfrm>
          <a:prstGeom prst="rect">
            <a:avLst/>
          </a:prstGeom>
          <a:ln w="12700">
            <a:miter lim="400000"/>
          </a:ln>
        </p:spPr>
      </p:pic>
      <p:sp>
        <p:nvSpPr>
          <p:cNvPr id="178" name="Shape 15"/>
          <p:cNvSpPr/>
          <p:nvPr/>
        </p:nvSpPr>
        <p:spPr>
          <a:xfrm>
            <a:off x="650238" y="1896533"/>
            <a:ext cx="11704324" cy="1"/>
          </a:xfrm>
          <a:prstGeom prst="line">
            <a:avLst/>
          </a:prstGeom>
          <a:ln w="50800">
            <a:solidFill>
              <a:srgbClr val="BE0F34"/>
            </a:solidFill>
            <a:miter lim="8000"/>
          </a:ln>
        </p:spPr>
        <p:txBody>
          <a:bodyPr lIns="45718" tIns="45718" rIns="45718" bIns="45718"/>
          <a:lstStyle/>
          <a:p>
            <a:pPr/>
          </a:p>
        </p:txBody>
      </p:sp>
      <p:sp>
        <p:nvSpPr>
          <p:cNvPr id="179" name="Title Text"/>
          <p:cNvSpPr txBox="1"/>
          <p:nvPr>
            <p:ph type="title"/>
          </p:nvPr>
        </p:nvSpPr>
        <p:spPr>
          <a:xfrm>
            <a:off x="650238" y="1083732"/>
            <a:ext cx="11704324" cy="758614"/>
          </a:xfrm>
          <a:prstGeom prst="rect">
            <a:avLst/>
          </a:prstGeom>
        </p:spPr>
        <p:txBody>
          <a:bodyPr lIns="130022" tIns="130022" rIns="130022" bIns="130022"/>
          <a:lstStyle>
            <a:lvl1pPr defTabSz="1560574">
              <a:defRPr b="1" cap="small" sz="6000">
                <a:solidFill>
                  <a:srgbClr val="29447B"/>
                </a:solidFill>
                <a:latin typeface="Arial"/>
                <a:ea typeface="Arial"/>
                <a:cs typeface="Arial"/>
                <a:sym typeface="Arial"/>
              </a:defRPr>
            </a:lvl1pPr>
          </a:lstStyle>
          <a:p>
            <a:pPr/>
            <a:r>
              <a:t>Title Text</a:t>
            </a:r>
          </a:p>
        </p:txBody>
      </p:sp>
      <p:sp>
        <p:nvSpPr>
          <p:cNvPr id="180" name="Body Level One…"/>
          <p:cNvSpPr txBox="1"/>
          <p:nvPr>
            <p:ph type="body" idx="1"/>
          </p:nvPr>
        </p:nvSpPr>
        <p:spPr>
          <a:xfrm>
            <a:off x="650238" y="2077154"/>
            <a:ext cx="11756805" cy="5996803"/>
          </a:xfrm>
          <a:prstGeom prst="rect">
            <a:avLst/>
          </a:prstGeom>
        </p:spPr>
        <p:txBody>
          <a:bodyPr lIns="130022" tIns="130022" rIns="130022" bIns="130022" anchor="t"/>
          <a:lstStyle>
            <a:lvl1pPr marL="580292" indent="-580292" defTabSz="1560574">
              <a:lnSpc>
                <a:spcPct val="115000"/>
              </a:lnSpc>
              <a:spcBef>
                <a:spcPts val="0"/>
              </a:spcBef>
              <a:buClr>
                <a:srgbClr val="CC0000"/>
              </a:buClr>
              <a:buSzPct val="100000"/>
              <a:buFont typeface="Arial"/>
              <a:buChar char="⭑"/>
              <a:defRPr sz="4400">
                <a:solidFill>
                  <a:srgbClr val="29447B"/>
                </a:solidFill>
                <a:latin typeface="Arial"/>
                <a:ea typeface="Arial"/>
                <a:cs typeface="Arial"/>
                <a:sym typeface="Arial"/>
              </a:defRPr>
            </a:lvl1pPr>
            <a:lvl2pPr marL="852711" indent="-109760" defTabSz="1560574">
              <a:lnSpc>
                <a:spcPct val="115000"/>
              </a:lnSpc>
              <a:spcBef>
                <a:spcPts val="0"/>
              </a:spcBef>
              <a:buClr>
                <a:srgbClr val="CC0000"/>
              </a:buClr>
              <a:buSzPct val="100000"/>
              <a:buFont typeface="Arial"/>
              <a:buChar char="○"/>
              <a:defRPr sz="4400">
                <a:solidFill>
                  <a:srgbClr val="29447B"/>
                </a:solidFill>
                <a:latin typeface="Arial"/>
                <a:ea typeface="Arial"/>
                <a:cs typeface="Arial"/>
                <a:sym typeface="Arial"/>
              </a:defRPr>
            </a:lvl2pPr>
            <a:lvl3pPr marL="1282700" indent="-139700" defTabSz="1560574">
              <a:lnSpc>
                <a:spcPct val="115000"/>
              </a:lnSpc>
              <a:spcBef>
                <a:spcPts val="0"/>
              </a:spcBef>
              <a:buClr>
                <a:srgbClr val="CC0000"/>
              </a:buClr>
              <a:buSzPct val="100000"/>
              <a:buFont typeface="Arial"/>
              <a:buChar char="■"/>
              <a:defRPr sz="4400">
                <a:solidFill>
                  <a:srgbClr val="29447B"/>
                </a:solidFill>
                <a:latin typeface="Arial"/>
                <a:ea typeface="Arial"/>
                <a:cs typeface="Arial"/>
                <a:sym typeface="Arial"/>
              </a:defRPr>
            </a:lvl3pPr>
            <a:lvl4pPr marL="1656078" indent="-55877" defTabSz="1560574">
              <a:lnSpc>
                <a:spcPct val="115000"/>
              </a:lnSpc>
              <a:spcBef>
                <a:spcPts val="0"/>
              </a:spcBef>
              <a:buClr>
                <a:srgbClr val="CC0000"/>
              </a:buClr>
              <a:buSzPct val="100000"/>
              <a:buFont typeface="Arial"/>
              <a:buChar char="●"/>
              <a:defRPr sz="4400">
                <a:solidFill>
                  <a:srgbClr val="29447B"/>
                </a:solidFill>
                <a:latin typeface="Arial"/>
                <a:ea typeface="Arial"/>
                <a:cs typeface="Arial"/>
                <a:sym typeface="Arial"/>
              </a:defRPr>
            </a:lvl4pPr>
            <a:lvl5pPr marL="2113279" indent="-55879" defTabSz="1560574">
              <a:lnSpc>
                <a:spcPct val="115000"/>
              </a:lnSpc>
              <a:spcBef>
                <a:spcPts val="0"/>
              </a:spcBef>
              <a:buClr>
                <a:srgbClr val="CC0000"/>
              </a:buClr>
              <a:buSzPct val="100000"/>
              <a:buFont typeface="Arial"/>
              <a:buChar char="○"/>
              <a:defRPr sz="4400">
                <a:solidFill>
                  <a:srgbClr val="29447B"/>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81" name="Slide Number"/>
          <p:cNvSpPr txBox="1"/>
          <p:nvPr>
            <p:ph type="sldNum" sz="quarter" idx="2"/>
          </p:nvPr>
        </p:nvSpPr>
        <p:spPr>
          <a:xfrm>
            <a:off x="8894841" y="8139335"/>
            <a:ext cx="425268" cy="413834"/>
          </a:xfrm>
          <a:prstGeom prst="rect">
            <a:avLst/>
          </a:prstGeom>
        </p:spPr>
        <p:txBody>
          <a:bodyPr lIns="65021" tIns="65021" rIns="65021" bIns="65021" anchor="ctr"/>
          <a:lstStyle>
            <a:lvl1pPr algn="r" defTabSz="1560574">
              <a:defRPr sz="20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22088" y="289098"/>
            <a:ext cx="9753604" cy="650579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pic>
        <p:nvPicPr>
          <p:cNvPr id="188" name="Shape 14" descr="Shape 14"/>
          <p:cNvPicPr>
            <a:picLocks noChangeAspect="1"/>
          </p:cNvPicPr>
          <p:nvPr/>
        </p:nvPicPr>
        <p:blipFill>
          <a:blip r:embed="rId2">
            <a:extLst/>
          </a:blip>
          <a:stretch>
            <a:fillRect/>
          </a:stretch>
        </p:blipFill>
        <p:spPr>
          <a:xfrm>
            <a:off x="650238" y="8236373"/>
            <a:ext cx="1693333" cy="474132"/>
          </a:xfrm>
          <a:prstGeom prst="rect">
            <a:avLst/>
          </a:prstGeom>
          <a:ln w="12700">
            <a:miter lim="400000"/>
          </a:ln>
        </p:spPr>
      </p:pic>
      <p:sp>
        <p:nvSpPr>
          <p:cNvPr id="189" name="Shape 15"/>
          <p:cNvSpPr/>
          <p:nvPr/>
        </p:nvSpPr>
        <p:spPr>
          <a:xfrm>
            <a:off x="650238" y="1896533"/>
            <a:ext cx="11704324" cy="1"/>
          </a:xfrm>
          <a:prstGeom prst="line">
            <a:avLst/>
          </a:prstGeom>
          <a:ln w="50800">
            <a:solidFill>
              <a:srgbClr val="BE0F34"/>
            </a:solidFill>
            <a:miter lim="8000"/>
          </a:ln>
        </p:spPr>
        <p:txBody>
          <a:bodyPr lIns="45718" tIns="45718" rIns="45718" bIns="45718"/>
          <a:lstStyle/>
          <a:p>
            <a:pPr/>
          </a:p>
        </p:txBody>
      </p:sp>
      <p:sp>
        <p:nvSpPr>
          <p:cNvPr id="190" name="Title Text"/>
          <p:cNvSpPr txBox="1"/>
          <p:nvPr>
            <p:ph type="title"/>
          </p:nvPr>
        </p:nvSpPr>
        <p:spPr>
          <a:xfrm>
            <a:off x="650238" y="1083732"/>
            <a:ext cx="11704324" cy="758614"/>
          </a:xfrm>
          <a:prstGeom prst="rect">
            <a:avLst/>
          </a:prstGeom>
        </p:spPr>
        <p:txBody>
          <a:bodyPr lIns="130026" tIns="130026" rIns="130026" bIns="130026"/>
          <a:lstStyle>
            <a:lvl1pPr defTabSz="1560574">
              <a:defRPr b="1" cap="small" sz="6000">
                <a:solidFill>
                  <a:srgbClr val="29447B"/>
                </a:solidFill>
                <a:latin typeface="Arial"/>
                <a:ea typeface="Arial"/>
                <a:cs typeface="Arial"/>
                <a:sym typeface="Arial"/>
              </a:defRPr>
            </a:lvl1pPr>
          </a:lstStyle>
          <a:p>
            <a:pPr/>
            <a:r>
              <a:t>Title Text</a:t>
            </a:r>
          </a:p>
        </p:txBody>
      </p:sp>
      <p:sp>
        <p:nvSpPr>
          <p:cNvPr id="191" name="Body Level One…"/>
          <p:cNvSpPr txBox="1"/>
          <p:nvPr>
            <p:ph type="body" idx="1"/>
          </p:nvPr>
        </p:nvSpPr>
        <p:spPr>
          <a:xfrm>
            <a:off x="650238" y="2077154"/>
            <a:ext cx="11756803" cy="5996803"/>
          </a:xfrm>
          <a:prstGeom prst="rect">
            <a:avLst/>
          </a:prstGeom>
        </p:spPr>
        <p:txBody>
          <a:bodyPr lIns="130026" tIns="130026" rIns="130026" bIns="130026" anchor="t"/>
          <a:lstStyle>
            <a:lvl1pPr marL="580292" indent="-580292" defTabSz="1560574">
              <a:lnSpc>
                <a:spcPct val="115000"/>
              </a:lnSpc>
              <a:spcBef>
                <a:spcPts val="0"/>
              </a:spcBef>
              <a:buClr>
                <a:srgbClr val="CC0000"/>
              </a:buClr>
              <a:buSzPct val="100000"/>
              <a:buFont typeface="Arial"/>
              <a:buChar char="⭑"/>
              <a:defRPr sz="4400">
                <a:solidFill>
                  <a:srgbClr val="29447B"/>
                </a:solidFill>
                <a:latin typeface="Arial"/>
                <a:ea typeface="Arial"/>
                <a:cs typeface="Arial"/>
                <a:sym typeface="Arial"/>
              </a:defRPr>
            </a:lvl1pPr>
            <a:lvl2pPr marL="852714" indent="-109763" defTabSz="1560574">
              <a:lnSpc>
                <a:spcPct val="115000"/>
              </a:lnSpc>
              <a:spcBef>
                <a:spcPts val="0"/>
              </a:spcBef>
              <a:buClr>
                <a:srgbClr val="CC0000"/>
              </a:buClr>
              <a:buSzPct val="100000"/>
              <a:buFont typeface="Arial"/>
              <a:buChar char="○"/>
              <a:defRPr sz="4400">
                <a:solidFill>
                  <a:srgbClr val="29447B"/>
                </a:solidFill>
                <a:latin typeface="Arial"/>
                <a:ea typeface="Arial"/>
                <a:cs typeface="Arial"/>
                <a:sym typeface="Arial"/>
              </a:defRPr>
            </a:lvl2pPr>
            <a:lvl3pPr marL="1282700" indent="-139700" defTabSz="1560574">
              <a:lnSpc>
                <a:spcPct val="115000"/>
              </a:lnSpc>
              <a:spcBef>
                <a:spcPts val="0"/>
              </a:spcBef>
              <a:buClr>
                <a:srgbClr val="CC0000"/>
              </a:buClr>
              <a:buSzPct val="100000"/>
              <a:buFont typeface="Arial"/>
              <a:buChar char="■"/>
              <a:defRPr sz="4400">
                <a:solidFill>
                  <a:srgbClr val="29447B"/>
                </a:solidFill>
                <a:latin typeface="Arial"/>
                <a:ea typeface="Arial"/>
                <a:cs typeface="Arial"/>
                <a:sym typeface="Arial"/>
              </a:defRPr>
            </a:lvl3pPr>
            <a:lvl4pPr marL="1656078" indent="-55878" defTabSz="1560574">
              <a:lnSpc>
                <a:spcPct val="115000"/>
              </a:lnSpc>
              <a:spcBef>
                <a:spcPts val="0"/>
              </a:spcBef>
              <a:buClr>
                <a:srgbClr val="CC0000"/>
              </a:buClr>
              <a:buSzPct val="100000"/>
              <a:buFont typeface="Arial"/>
              <a:buChar char="●"/>
              <a:defRPr sz="4400">
                <a:solidFill>
                  <a:srgbClr val="29447B"/>
                </a:solidFill>
                <a:latin typeface="Arial"/>
                <a:ea typeface="Arial"/>
                <a:cs typeface="Arial"/>
                <a:sym typeface="Arial"/>
              </a:defRPr>
            </a:lvl4pPr>
            <a:lvl5pPr marL="2113278" indent="-55878" defTabSz="1560574">
              <a:lnSpc>
                <a:spcPct val="115000"/>
              </a:lnSpc>
              <a:spcBef>
                <a:spcPts val="0"/>
              </a:spcBef>
              <a:buClr>
                <a:srgbClr val="CC0000"/>
              </a:buClr>
              <a:buSzPct val="100000"/>
              <a:buFont typeface="Arial"/>
              <a:buChar char="○"/>
              <a:defRPr sz="4400">
                <a:solidFill>
                  <a:srgbClr val="29447B"/>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92" name="Slide Number"/>
          <p:cNvSpPr txBox="1"/>
          <p:nvPr>
            <p:ph type="sldNum" sz="quarter" idx="2"/>
          </p:nvPr>
        </p:nvSpPr>
        <p:spPr>
          <a:xfrm>
            <a:off x="8894837" y="8139334"/>
            <a:ext cx="425272" cy="413837"/>
          </a:xfrm>
          <a:prstGeom prst="rect">
            <a:avLst/>
          </a:prstGeom>
        </p:spPr>
        <p:txBody>
          <a:bodyPr lIns="65022" tIns="65022" rIns="65022" bIns="65022" anchor="ctr"/>
          <a:lstStyle>
            <a:lvl1pPr algn="r" defTabSz="1560574">
              <a:defRPr sz="20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pic>
        <p:nvPicPr>
          <p:cNvPr id="199" name="Shape 14" descr="Shape 14"/>
          <p:cNvPicPr>
            <a:picLocks noChangeAspect="1"/>
          </p:cNvPicPr>
          <p:nvPr/>
        </p:nvPicPr>
        <p:blipFill>
          <a:blip r:embed="rId2">
            <a:extLst/>
          </a:blip>
          <a:stretch>
            <a:fillRect/>
          </a:stretch>
        </p:blipFill>
        <p:spPr>
          <a:xfrm>
            <a:off x="650238" y="8236373"/>
            <a:ext cx="1693333" cy="474132"/>
          </a:xfrm>
          <a:prstGeom prst="rect">
            <a:avLst/>
          </a:prstGeom>
          <a:ln w="12700">
            <a:miter lim="400000"/>
          </a:ln>
        </p:spPr>
      </p:pic>
      <p:sp>
        <p:nvSpPr>
          <p:cNvPr id="200" name="Shape 15"/>
          <p:cNvSpPr/>
          <p:nvPr/>
        </p:nvSpPr>
        <p:spPr>
          <a:xfrm>
            <a:off x="650238" y="1896533"/>
            <a:ext cx="11704324" cy="1"/>
          </a:xfrm>
          <a:prstGeom prst="line">
            <a:avLst/>
          </a:prstGeom>
          <a:ln w="50800">
            <a:solidFill>
              <a:srgbClr val="BE0F34"/>
            </a:solidFill>
            <a:miter lim="8000"/>
          </a:ln>
        </p:spPr>
        <p:txBody>
          <a:bodyPr lIns="45718" tIns="45718" rIns="45718" bIns="45718"/>
          <a:lstStyle/>
          <a:p>
            <a:pPr/>
          </a:p>
        </p:txBody>
      </p:sp>
      <p:sp>
        <p:nvSpPr>
          <p:cNvPr id="201" name="Title Text"/>
          <p:cNvSpPr txBox="1"/>
          <p:nvPr>
            <p:ph type="title"/>
          </p:nvPr>
        </p:nvSpPr>
        <p:spPr>
          <a:xfrm>
            <a:off x="650238" y="1083732"/>
            <a:ext cx="11704324" cy="758614"/>
          </a:xfrm>
          <a:prstGeom prst="rect">
            <a:avLst/>
          </a:prstGeom>
        </p:spPr>
        <p:txBody>
          <a:bodyPr lIns="130024" tIns="130024" rIns="130024" bIns="130024"/>
          <a:lstStyle>
            <a:lvl1pPr defTabSz="1560574">
              <a:defRPr b="1" cap="small" sz="6000">
                <a:solidFill>
                  <a:srgbClr val="29447B"/>
                </a:solidFill>
                <a:latin typeface="Arial"/>
                <a:ea typeface="Arial"/>
                <a:cs typeface="Arial"/>
                <a:sym typeface="Arial"/>
              </a:defRPr>
            </a:lvl1pPr>
          </a:lstStyle>
          <a:p>
            <a:pPr/>
            <a:r>
              <a:t>Title Text</a:t>
            </a:r>
          </a:p>
        </p:txBody>
      </p:sp>
      <p:sp>
        <p:nvSpPr>
          <p:cNvPr id="202" name="Body Level One…"/>
          <p:cNvSpPr txBox="1"/>
          <p:nvPr>
            <p:ph type="body" idx="1"/>
          </p:nvPr>
        </p:nvSpPr>
        <p:spPr>
          <a:xfrm>
            <a:off x="650238" y="2077154"/>
            <a:ext cx="11756805" cy="5996803"/>
          </a:xfrm>
          <a:prstGeom prst="rect">
            <a:avLst/>
          </a:prstGeom>
        </p:spPr>
        <p:txBody>
          <a:bodyPr lIns="130024" tIns="130024" rIns="130024" bIns="130024" anchor="t"/>
          <a:lstStyle>
            <a:lvl1pPr marL="580292" indent="-580292" defTabSz="1560574">
              <a:lnSpc>
                <a:spcPct val="115000"/>
              </a:lnSpc>
              <a:spcBef>
                <a:spcPts val="0"/>
              </a:spcBef>
              <a:buClr>
                <a:srgbClr val="CC0000"/>
              </a:buClr>
              <a:buSzPct val="100000"/>
              <a:buFont typeface="Arial"/>
              <a:buChar char="⭑"/>
              <a:defRPr sz="4400">
                <a:solidFill>
                  <a:srgbClr val="29447B"/>
                </a:solidFill>
                <a:latin typeface="Arial"/>
                <a:ea typeface="Arial"/>
                <a:cs typeface="Arial"/>
                <a:sym typeface="Arial"/>
              </a:defRPr>
            </a:lvl1pPr>
            <a:lvl2pPr marL="852712" indent="-109762" defTabSz="1560574">
              <a:lnSpc>
                <a:spcPct val="115000"/>
              </a:lnSpc>
              <a:spcBef>
                <a:spcPts val="0"/>
              </a:spcBef>
              <a:buClr>
                <a:srgbClr val="CC0000"/>
              </a:buClr>
              <a:buSzPct val="100000"/>
              <a:buFont typeface="Arial"/>
              <a:buChar char="○"/>
              <a:defRPr sz="4400">
                <a:solidFill>
                  <a:srgbClr val="29447B"/>
                </a:solidFill>
                <a:latin typeface="Arial"/>
                <a:ea typeface="Arial"/>
                <a:cs typeface="Arial"/>
                <a:sym typeface="Arial"/>
              </a:defRPr>
            </a:lvl2pPr>
            <a:lvl3pPr marL="1282700" indent="-139700" defTabSz="1560574">
              <a:lnSpc>
                <a:spcPct val="115000"/>
              </a:lnSpc>
              <a:spcBef>
                <a:spcPts val="0"/>
              </a:spcBef>
              <a:buClr>
                <a:srgbClr val="CC0000"/>
              </a:buClr>
              <a:buSzPct val="100000"/>
              <a:buFont typeface="Arial"/>
              <a:buChar char="■"/>
              <a:defRPr sz="4400">
                <a:solidFill>
                  <a:srgbClr val="29447B"/>
                </a:solidFill>
                <a:latin typeface="Arial"/>
                <a:ea typeface="Arial"/>
                <a:cs typeface="Arial"/>
                <a:sym typeface="Arial"/>
              </a:defRPr>
            </a:lvl3pPr>
            <a:lvl4pPr marL="1656079" indent="-55880" defTabSz="1560574">
              <a:lnSpc>
                <a:spcPct val="115000"/>
              </a:lnSpc>
              <a:spcBef>
                <a:spcPts val="0"/>
              </a:spcBef>
              <a:buClr>
                <a:srgbClr val="CC0000"/>
              </a:buClr>
              <a:buSzPct val="100000"/>
              <a:buFont typeface="Arial"/>
              <a:buChar char="●"/>
              <a:defRPr sz="4400">
                <a:solidFill>
                  <a:srgbClr val="29447B"/>
                </a:solidFill>
                <a:latin typeface="Arial"/>
                <a:ea typeface="Arial"/>
                <a:cs typeface="Arial"/>
                <a:sym typeface="Arial"/>
              </a:defRPr>
            </a:lvl4pPr>
            <a:lvl5pPr marL="2113279" indent="-55879" defTabSz="1560574">
              <a:lnSpc>
                <a:spcPct val="115000"/>
              </a:lnSpc>
              <a:spcBef>
                <a:spcPts val="0"/>
              </a:spcBef>
              <a:buClr>
                <a:srgbClr val="CC0000"/>
              </a:buClr>
              <a:buSzPct val="100000"/>
              <a:buFont typeface="Arial"/>
              <a:buChar char="○"/>
              <a:defRPr sz="4400">
                <a:solidFill>
                  <a:srgbClr val="29447B"/>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203" name="Slide Number"/>
          <p:cNvSpPr txBox="1"/>
          <p:nvPr>
            <p:ph type="sldNum" sz="quarter" idx="2"/>
          </p:nvPr>
        </p:nvSpPr>
        <p:spPr>
          <a:xfrm>
            <a:off x="8894838" y="8139334"/>
            <a:ext cx="425270" cy="413836"/>
          </a:xfrm>
          <a:prstGeom prst="rect">
            <a:avLst/>
          </a:prstGeom>
        </p:spPr>
        <p:txBody>
          <a:bodyPr lIns="65022" tIns="65022" rIns="65022" bIns="65022" anchor="ctr"/>
          <a:lstStyle>
            <a:lvl1pPr algn="r" defTabSz="1560574">
              <a:defRPr sz="20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pic>
        <p:nvPicPr>
          <p:cNvPr id="210" name="Shape 14" descr="Shape 14"/>
          <p:cNvPicPr>
            <a:picLocks noChangeAspect="1"/>
          </p:cNvPicPr>
          <p:nvPr/>
        </p:nvPicPr>
        <p:blipFill>
          <a:blip r:embed="rId2">
            <a:extLst/>
          </a:blip>
          <a:stretch>
            <a:fillRect/>
          </a:stretch>
        </p:blipFill>
        <p:spPr>
          <a:xfrm>
            <a:off x="650238" y="8236373"/>
            <a:ext cx="1693333" cy="474132"/>
          </a:xfrm>
          <a:prstGeom prst="rect">
            <a:avLst/>
          </a:prstGeom>
          <a:ln w="12700">
            <a:miter lim="400000"/>
          </a:ln>
        </p:spPr>
      </p:pic>
      <p:sp>
        <p:nvSpPr>
          <p:cNvPr id="211" name="Shape 15"/>
          <p:cNvSpPr/>
          <p:nvPr/>
        </p:nvSpPr>
        <p:spPr>
          <a:xfrm>
            <a:off x="650238" y="1896533"/>
            <a:ext cx="11704324" cy="1"/>
          </a:xfrm>
          <a:prstGeom prst="line">
            <a:avLst/>
          </a:prstGeom>
          <a:ln w="50800">
            <a:solidFill>
              <a:srgbClr val="BE0F34"/>
            </a:solidFill>
            <a:miter lim="8000"/>
          </a:ln>
        </p:spPr>
        <p:txBody>
          <a:bodyPr lIns="45718" tIns="45718" rIns="45718" bIns="45718"/>
          <a:lstStyle/>
          <a:p>
            <a:pPr/>
          </a:p>
        </p:txBody>
      </p:sp>
      <p:sp>
        <p:nvSpPr>
          <p:cNvPr id="212" name="Title Text"/>
          <p:cNvSpPr txBox="1"/>
          <p:nvPr>
            <p:ph type="title"/>
          </p:nvPr>
        </p:nvSpPr>
        <p:spPr>
          <a:xfrm>
            <a:off x="650238" y="1083732"/>
            <a:ext cx="11704324" cy="758614"/>
          </a:xfrm>
          <a:prstGeom prst="rect">
            <a:avLst/>
          </a:prstGeom>
        </p:spPr>
        <p:txBody>
          <a:bodyPr lIns="130026" tIns="130026" rIns="130026" bIns="130026"/>
          <a:lstStyle>
            <a:lvl1pPr defTabSz="1560574">
              <a:defRPr b="1" cap="small" sz="6000">
                <a:solidFill>
                  <a:srgbClr val="29447B"/>
                </a:solidFill>
                <a:latin typeface="Arial"/>
                <a:ea typeface="Arial"/>
                <a:cs typeface="Arial"/>
                <a:sym typeface="Arial"/>
              </a:defRPr>
            </a:lvl1pPr>
          </a:lstStyle>
          <a:p>
            <a:pPr/>
            <a:r>
              <a:t>Title Text</a:t>
            </a:r>
          </a:p>
        </p:txBody>
      </p:sp>
      <p:sp>
        <p:nvSpPr>
          <p:cNvPr id="213" name="Body Level One…"/>
          <p:cNvSpPr txBox="1"/>
          <p:nvPr>
            <p:ph type="body" idx="1"/>
          </p:nvPr>
        </p:nvSpPr>
        <p:spPr>
          <a:xfrm>
            <a:off x="650238" y="2077154"/>
            <a:ext cx="11756803" cy="5996803"/>
          </a:xfrm>
          <a:prstGeom prst="rect">
            <a:avLst/>
          </a:prstGeom>
        </p:spPr>
        <p:txBody>
          <a:bodyPr lIns="130026" tIns="130026" rIns="130026" bIns="130026" anchor="t"/>
          <a:lstStyle>
            <a:lvl1pPr marL="580292" indent="-580292" defTabSz="1560574">
              <a:lnSpc>
                <a:spcPct val="115000"/>
              </a:lnSpc>
              <a:spcBef>
                <a:spcPts val="0"/>
              </a:spcBef>
              <a:buClr>
                <a:srgbClr val="CC0000"/>
              </a:buClr>
              <a:buSzPct val="100000"/>
              <a:buFont typeface="Arial"/>
              <a:buChar char="⭑"/>
              <a:defRPr sz="4400">
                <a:solidFill>
                  <a:srgbClr val="29447B"/>
                </a:solidFill>
                <a:latin typeface="Arial"/>
                <a:ea typeface="Arial"/>
                <a:cs typeface="Arial"/>
                <a:sym typeface="Arial"/>
              </a:defRPr>
            </a:lvl1pPr>
            <a:lvl2pPr marL="852714" indent="-109763" defTabSz="1560574">
              <a:lnSpc>
                <a:spcPct val="115000"/>
              </a:lnSpc>
              <a:spcBef>
                <a:spcPts val="0"/>
              </a:spcBef>
              <a:buClr>
                <a:srgbClr val="CC0000"/>
              </a:buClr>
              <a:buSzPct val="100000"/>
              <a:buFont typeface="Arial"/>
              <a:buChar char="○"/>
              <a:defRPr sz="4400">
                <a:solidFill>
                  <a:srgbClr val="29447B"/>
                </a:solidFill>
                <a:latin typeface="Arial"/>
                <a:ea typeface="Arial"/>
                <a:cs typeface="Arial"/>
                <a:sym typeface="Arial"/>
              </a:defRPr>
            </a:lvl2pPr>
            <a:lvl3pPr marL="1282700" indent="-139700" defTabSz="1560574">
              <a:lnSpc>
                <a:spcPct val="115000"/>
              </a:lnSpc>
              <a:spcBef>
                <a:spcPts val="0"/>
              </a:spcBef>
              <a:buClr>
                <a:srgbClr val="CC0000"/>
              </a:buClr>
              <a:buSzPct val="100000"/>
              <a:buFont typeface="Arial"/>
              <a:buChar char="■"/>
              <a:defRPr sz="4400">
                <a:solidFill>
                  <a:srgbClr val="29447B"/>
                </a:solidFill>
                <a:latin typeface="Arial"/>
                <a:ea typeface="Arial"/>
                <a:cs typeface="Arial"/>
                <a:sym typeface="Arial"/>
              </a:defRPr>
            </a:lvl3pPr>
            <a:lvl4pPr marL="1656078" indent="-55878" defTabSz="1560574">
              <a:lnSpc>
                <a:spcPct val="115000"/>
              </a:lnSpc>
              <a:spcBef>
                <a:spcPts val="0"/>
              </a:spcBef>
              <a:buClr>
                <a:srgbClr val="CC0000"/>
              </a:buClr>
              <a:buSzPct val="100000"/>
              <a:buFont typeface="Arial"/>
              <a:buChar char="●"/>
              <a:defRPr sz="4400">
                <a:solidFill>
                  <a:srgbClr val="29447B"/>
                </a:solidFill>
                <a:latin typeface="Arial"/>
                <a:ea typeface="Arial"/>
                <a:cs typeface="Arial"/>
                <a:sym typeface="Arial"/>
              </a:defRPr>
            </a:lvl4pPr>
            <a:lvl5pPr marL="2113278" indent="-55878" defTabSz="1560574">
              <a:lnSpc>
                <a:spcPct val="115000"/>
              </a:lnSpc>
              <a:spcBef>
                <a:spcPts val="0"/>
              </a:spcBef>
              <a:buClr>
                <a:srgbClr val="CC0000"/>
              </a:buClr>
              <a:buSzPct val="100000"/>
              <a:buFont typeface="Arial"/>
              <a:buChar char="○"/>
              <a:defRPr sz="4400">
                <a:solidFill>
                  <a:srgbClr val="29447B"/>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214" name="Slide Number"/>
          <p:cNvSpPr txBox="1"/>
          <p:nvPr>
            <p:ph type="sldNum" sz="quarter" idx="2"/>
          </p:nvPr>
        </p:nvSpPr>
        <p:spPr>
          <a:xfrm>
            <a:off x="8894837" y="8139334"/>
            <a:ext cx="425272" cy="413837"/>
          </a:xfrm>
          <a:prstGeom prst="rect">
            <a:avLst/>
          </a:prstGeom>
        </p:spPr>
        <p:txBody>
          <a:bodyPr lIns="65022" tIns="65022" rIns="65022" bIns="65022" anchor="ctr"/>
          <a:lstStyle>
            <a:lvl1pPr algn="r" defTabSz="1560574">
              <a:defRPr sz="20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13"/>
          </p:nvPr>
        </p:nvSpPr>
        <p:spPr>
          <a:xfrm>
            <a:off x="2263775" y="613832"/>
            <a:ext cx="12401550" cy="8267702"/>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13"/>
          </p:nvPr>
        </p:nvSpPr>
        <p:spPr>
          <a:xfrm>
            <a:off x="4086225" y="2586565"/>
            <a:ext cx="9429750" cy="6286503"/>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680200" y="5029200"/>
            <a:ext cx="6054748" cy="4038600"/>
          </a:xfrm>
          <a:prstGeom prst="rect">
            <a:avLst/>
          </a:prstGeom>
        </p:spPr>
        <p:txBody>
          <a:bodyPr lIns="91439" tIns="45719" rIns="91439" bIns="45719" anchor="t">
            <a:noAutofit/>
          </a:bodyPr>
          <a:lstStyle/>
          <a:p>
            <a:pPr/>
          </a:p>
        </p:txBody>
      </p:sp>
      <p:sp>
        <p:nvSpPr>
          <p:cNvPr id="84" name="Image"/>
          <p:cNvSpPr/>
          <p:nvPr>
            <p:ph type="pic" sz="quarter" idx="14"/>
          </p:nvPr>
        </p:nvSpPr>
        <p:spPr>
          <a:xfrm>
            <a:off x="6502400" y="889000"/>
            <a:ext cx="5867400" cy="3911602"/>
          </a:xfrm>
          <a:prstGeom prst="rect">
            <a:avLst/>
          </a:prstGeom>
        </p:spPr>
        <p:txBody>
          <a:bodyPr lIns="91439" tIns="45719" rIns="91439" bIns="45719" anchor="t">
            <a:noAutofit/>
          </a:bodyPr>
          <a:lstStyle/>
          <a:p>
            <a:pPr/>
          </a:p>
        </p:txBody>
      </p:sp>
      <p:sp>
        <p:nvSpPr>
          <p:cNvPr id="85" name="Image"/>
          <p:cNvSpPr/>
          <p:nvPr>
            <p:ph type="pic" idx="15"/>
          </p:nvPr>
        </p:nvSpPr>
        <p:spPr>
          <a:xfrm>
            <a:off x="-2374900" y="889000"/>
            <a:ext cx="11982450" cy="79883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 Id="rId3" Type="http://schemas.openxmlformats.org/officeDocument/2006/relationships/image" Target="../media/image1.tif"/><Relationship Id="rId4" Type="http://schemas.openxmlformats.org/officeDocument/2006/relationships/image" Target="../media/image7.png"/><Relationship Id="rId5" Type="http://schemas.openxmlformats.org/officeDocument/2006/relationships/image" Target="../media/image8.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0.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14.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dvr.capitol.texas.gov" TargetMode="External"/><Relationship Id="rId3" Type="http://schemas.openxmlformats.org/officeDocument/2006/relationships/hyperlink" Target="http://districtr.org" TargetMode="Externa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comments" Target="../comments/comment1.xml"/><Relationship Id="rId4" Type="http://schemas.openxmlformats.org/officeDocument/2006/relationships/image" Target="../media/image2.jpeg"/><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Shape 66"/>
          <p:cNvSpPr txBox="1"/>
          <p:nvPr>
            <p:ph type="subTitle" sz="quarter" idx="1"/>
          </p:nvPr>
        </p:nvSpPr>
        <p:spPr>
          <a:xfrm>
            <a:off x="2411214" y="5143043"/>
            <a:ext cx="8182372" cy="2377680"/>
          </a:xfrm>
          <a:prstGeom prst="rect">
            <a:avLst/>
          </a:prstGeom>
        </p:spPr>
        <p:txBody>
          <a:bodyPr/>
          <a:lstStyle/>
          <a:p>
            <a:pPr marL="585216" indent="-585216">
              <a:defRPr i="1" sz="4400">
                <a:solidFill>
                  <a:srgbClr val="374A7C"/>
                </a:solidFill>
                <a:latin typeface="Arial"/>
                <a:ea typeface="Arial"/>
                <a:cs typeface="Arial"/>
                <a:sym typeface="Arial"/>
              </a:defRPr>
            </a:pPr>
            <a:r>
              <a:t>Empowering Voters.</a:t>
            </a:r>
          </a:p>
          <a:p>
            <a:pPr marL="585216" indent="-585216">
              <a:defRPr i="1" sz="4400">
                <a:solidFill>
                  <a:srgbClr val="374A7C"/>
                </a:solidFill>
                <a:latin typeface="Arial"/>
                <a:ea typeface="Arial"/>
                <a:cs typeface="Arial"/>
                <a:sym typeface="Arial"/>
              </a:defRPr>
            </a:pPr>
            <a:r>
              <a:t>Defending Democracy.</a:t>
            </a:r>
          </a:p>
        </p:txBody>
      </p:sp>
      <p:pic>
        <p:nvPicPr>
          <p:cNvPr id="224" name="LWVTX_rgb.png" descr="LWVTX_rgb.png"/>
          <p:cNvPicPr>
            <a:picLocks noChangeAspect="1"/>
          </p:cNvPicPr>
          <p:nvPr/>
        </p:nvPicPr>
        <p:blipFill>
          <a:blip r:embed="rId3">
            <a:extLst/>
          </a:blip>
          <a:stretch>
            <a:fillRect/>
          </a:stretch>
        </p:blipFill>
        <p:spPr>
          <a:xfrm>
            <a:off x="623595" y="2046148"/>
            <a:ext cx="11757609" cy="2230234"/>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Racial Gerrymanders:…"/>
          <p:cNvSpPr txBox="1"/>
          <p:nvPr>
            <p:ph type="title"/>
          </p:nvPr>
        </p:nvSpPr>
        <p:spPr>
          <a:xfrm>
            <a:off x="650238" y="704425"/>
            <a:ext cx="11756804" cy="1219203"/>
          </a:xfrm>
          <a:prstGeom prst="rect">
            <a:avLst/>
          </a:prstGeom>
        </p:spPr>
        <p:txBody>
          <a:bodyPr/>
          <a:lstStyle/>
          <a:p>
            <a:pPr defTabSz="873922">
              <a:defRPr sz="2900"/>
            </a:pPr>
            <a:r>
              <a:t>Racial Gerrymanders: </a:t>
            </a:r>
          </a:p>
          <a:p>
            <a:pPr defTabSz="873922">
              <a:defRPr sz="2900"/>
            </a:pPr>
            <a:r>
              <a:t>Why are they shaped this way</a:t>
            </a:r>
          </a:p>
        </p:txBody>
      </p:sp>
      <p:sp>
        <p:nvSpPr>
          <p:cNvPr id="299" name="VRA: majority-minority districts"/>
          <p:cNvSpPr txBox="1"/>
          <p:nvPr>
            <p:ph type="body" sz="quarter" idx="1"/>
          </p:nvPr>
        </p:nvSpPr>
        <p:spPr>
          <a:xfrm>
            <a:off x="650238" y="2059092"/>
            <a:ext cx="11756804" cy="993872"/>
          </a:xfrm>
          <a:prstGeom prst="rect">
            <a:avLst/>
          </a:prstGeom>
        </p:spPr>
        <p:txBody>
          <a:bodyPr/>
          <a:lstStyle>
            <a:lvl1pPr>
              <a:lnSpc>
                <a:spcPct val="120000"/>
              </a:lnSpc>
              <a:defRPr sz="3700"/>
            </a:lvl1pPr>
          </a:lstStyle>
          <a:p>
            <a:pPr/>
            <a:r>
              <a:t>VRA: majority-minority districts</a:t>
            </a:r>
          </a:p>
        </p:txBody>
      </p:sp>
      <p:grpSp>
        <p:nvGrpSpPr>
          <p:cNvPr id="302" name="Group"/>
          <p:cNvGrpSpPr/>
          <p:nvPr/>
        </p:nvGrpSpPr>
        <p:grpSpPr>
          <a:xfrm>
            <a:off x="8849600" y="2932035"/>
            <a:ext cx="3733130" cy="3947206"/>
            <a:chOff x="0" y="0"/>
            <a:chExt cx="3733128" cy="3947204"/>
          </a:xfrm>
        </p:grpSpPr>
        <p:pic>
          <p:nvPicPr>
            <p:cNvPr id="300" name="IL 4.tiff" descr="IL 4.tiff"/>
            <p:cNvPicPr>
              <a:picLocks noChangeAspect="1"/>
            </p:cNvPicPr>
            <p:nvPr/>
          </p:nvPicPr>
          <p:blipFill>
            <a:blip r:embed="rId3">
              <a:extLst/>
            </a:blip>
            <a:srcRect l="0" t="19123" r="0" b="14068"/>
            <a:stretch>
              <a:fillRect/>
            </a:stretch>
          </p:blipFill>
          <p:spPr>
            <a:xfrm>
              <a:off x="0" y="0"/>
              <a:ext cx="3733129" cy="3210549"/>
            </a:xfrm>
            <a:prstGeom prst="rect">
              <a:avLst/>
            </a:prstGeom>
            <a:ln w="12700" cap="flat">
              <a:noFill/>
              <a:miter lim="400000"/>
            </a:ln>
            <a:effectLst/>
          </p:spPr>
        </p:pic>
        <p:sp>
          <p:nvSpPr>
            <p:cNvPr id="301" name="Illinois 4th"/>
            <p:cNvSpPr txBox="1"/>
            <p:nvPr/>
          </p:nvSpPr>
          <p:spPr>
            <a:xfrm>
              <a:off x="1257049" y="3496099"/>
              <a:ext cx="1218849" cy="4511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2" tIns="65022" rIns="65022" bIns="65022" numCol="1" anchor="t">
              <a:spAutoFit/>
            </a:bodyPr>
            <a:lstStyle/>
            <a:p>
              <a:pPr algn="l" defTabSz="1560574">
                <a:defRPr b="1" sz="1600">
                  <a:latin typeface="Arial"/>
                  <a:ea typeface="Arial"/>
                  <a:cs typeface="Arial"/>
                  <a:sym typeface="Arial"/>
                </a:defRPr>
              </a:pPr>
              <a:r>
                <a:t>Illinois</a:t>
              </a:r>
              <a:r>
                <a:rPr sz="2200"/>
                <a:t> </a:t>
              </a:r>
              <a:r>
                <a:t>4th</a:t>
              </a:r>
            </a:p>
          </p:txBody>
        </p:sp>
      </p:grpSp>
      <p:grpSp>
        <p:nvGrpSpPr>
          <p:cNvPr id="306" name="Group"/>
          <p:cNvGrpSpPr/>
          <p:nvPr/>
        </p:nvGrpSpPr>
        <p:grpSpPr>
          <a:xfrm>
            <a:off x="1273059" y="2956599"/>
            <a:ext cx="7735129" cy="5831429"/>
            <a:chOff x="0" y="0"/>
            <a:chExt cx="7735127" cy="5831427"/>
          </a:xfrm>
        </p:grpSpPr>
        <p:pic>
          <p:nvPicPr>
            <p:cNvPr id="303" name="TX35_div2010myc-2.pdf" descr="TX35_div2010myc-2.pdf"/>
            <p:cNvPicPr>
              <a:picLocks noChangeAspect="1"/>
            </p:cNvPicPr>
            <p:nvPr/>
          </p:nvPicPr>
          <p:blipFill>
            <a:blip r:embed="rId4">
              <a:extLst/>
            </a:blip>
            <a:srcRect l="13687" t="14301" r="20476" b="14301"/>
            <a:stretch>
              <a:fillRect/>
            </a:stretch>
          </p:blipFill>
          <p:spPr>
            <a:xfrm>
              <a:off x="0" y="0"/>
              <a:ext cx="5294113" cy="5300451"/>
            </a:xfrm>
            <a:prstGeom prst="rect">
              <a:avLst/>
            </a:prstGeom>
            <a:ln w="12700" cap="flat">
              <a:noFill/>
              <a:miter lim="400000"/>
            </a:ln>
            <a:effectLst/>
          </p:spPr>
        </p:pic>
        <p:pic>
          <p:nvPicPr>
            <p:cNvPr id="304" name="diversity_legend.PNG" descr="diversity_legend.PNG"/>
            <p:cNvPicPr>
              <a:picLocks noChangeAspect="1"/>
            </p:cNvPicPr>
            <p:nvPr/>
          </p:nvPicPr>
          <p:blipFill>
            <a:blip r:embed="rId5">
              <a:extLst/>
            </a:blip>
            <a:srcRect l="0" t="0" r="0" b="23796"/>
            <a:stretch>
              <a:fillRect/>
            </a:stretch>
          </p:blipFill>
          <p:spPr>
            <a:xfrm>
              <a:off x="5385648" y="2868830"/>
              <a:ext cx="2349480" cy="2502323"/>
            </a:xfrm>
            <a:prstGeom prst="rect">
              <a:avLst/>
            </a:prstGeom>
            <a:ln w="12700" cap="flat">
              <a:noFill/>
              <a:miter lim="400000"/>
            </a:ln>
            <a:effectLst/>
          </p:spPr>
        </p:pic>
        <p:sp>
          <p:nvSpPr>
            <p:cNvPr id="305" name="TX 35"/>
            <p:cNvSpPr txBox="1"/>
            <p:nvPr/>
          </p:nvSpPr>
          <p:spPr>
            <a:xfrm>
              <a:off x="2139202" y="5282045"/>
              <a:ext cx="1159243" cy="5493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65022" tIns="65022" rIns="65022" bIns="65022" numCol="1" anchor="t">
              <a:spAutoFit/>
            </a:bodyPr>
            <a:lstStyle>
              <a:lvl1pPr algn="l" defTabSz="1560574">
                <a:defRPr b="1" sz="3000">
                  <a:latin typeface="Arial"/>
                  <a:ea typeface="Arial"/>
                  <a:cs typeface="Arial"/>
                  <a:sym typeface="Arial"/>
                </a:defRPr>
              </a:lvl1pPr>
            </a:lstStyle>
            <a:p>
              <a:pPr/>
              <a:r>
                <a:t>TX 35</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9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9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2" fill="hold">
                                  <p:stCondLst>
                                    <p:cond delay="0"/>
                                  </p:stCondLst>
                                  <p:iterate type="el" backwards="0">
                                    <p:tmAbs val="0"/>
                                  </p:iterate>
                                  <p:childTnLst>
                                    <p:set>
                                      <p:cBhvr>
                                        <p:cTn id="12" fill="hold"/>
                                        <p:tgtEl>
                                          <p:spTgt spid="30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3" fill="hold">
                                  <p:stCondLst>
                                    <p:cond delay="0"/>
                                  </p:stCondLst>
                                  <p:iterate type="el" backwards="0">
                                    <p:tmAbs val="0"/>
                                  </p:iterate>
                                  <p:childTnLst>
                                    <p:set>
                                      <p:cBhvr>
                                        <p:cTn id="16" fill="hold"/>
                                        <p:tgtEl>
                                          <p:spTgt spid="3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2" grpId="2"/>
      <p:bldP build="whole" bldLvl="1" animBg="1" rev="0" advAuto="0" spid="306" grpId="3"/>
      <p:bldP build="p" bldLvl="5" animBg="1" rev="0" advAuto="0" spid="299"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 name="Shape 164"/>
          <p:cNvSpPr txBox="1"/>
          <p:nvPr>
            <p:ph type="title"/>
          </p:nvPr>
        </p:nvSpPr>
        <p:spPr>
          <a:xfrm>
            <a:off x="650238" y="1083732"/>
            <a:ext cx="11704324" cy="758615"/>
          </a:xfrm>
          <a:prstGeom prst="rect">
            <a:avLst/>
          </a:prstGeom>
        </p:spPr>
        <p:txBody>
          <a:bodyPr/>
          <a:lstStyle>
            <a:lvl1pPr defTabSz="1014374">
              <a:defRPr sz="3100"/>
            </a:lvl1pPr>
          </a:lstStyle>
          <a:p>
            <a:pPr/>
            <a:r>
              <a:t>Cracking and Packing: Diluting Your Vote</a:t>
            </a:r>
          </a:p>
        </p:txBody>
      </p:sp>
      <p:sp>
        <p:nvSpPr>
          <p:cNvPr id="311" name="Shape 165"/>
          <p:cNvSpPr txBox="1"/>
          <p:nvPr>
            <p:ph type="body" idx="1"/>
          </p:nvPr>
        </p:nvSpPr>
        <p:spPr>
          <a:xfrm>
            <a:off x="967738" y="2211446"/>
            <a:ext cx="11756804" cy="5996802"/>
          </a:xfrm>
          <a:prstGeom prst="rect">
            <a:avLst/>
          </a:prstGeom>
        </p:spPr>
        <p:txBody>
          <a:bodyPr/>
          <a:lstStyle/>
          <a:p>
            <a:pPr marL="585216" indent="-585216" algn="ctr">
              <a:buSzTx/>
              <a:buNone/>
              <a:defRPr sz="3400"/>
            </a:pPr>
          </a:p>
        </p:txBody>
      </p:sp>
      <p:pic>
        <p:nvPicPr>
          <p:cNvPr id="312" name="Shape 166" descr="Shape 166"/>
          <p:cNvPicPr>
            <a:picLocks noChangeAspect="1"/>
          </p:cNvPicPr>
          <p:nvPr/>
        </p:nvPicPr>
        <p:blipFill>
          <a:blip r:embed="rId3">
            <a:extLst/>
          </a:blip>
          <a:stretch>
            <a:fillRect/>
          </a:stretch>
        </p:blipFill>
        <p:spPr>
          <a:xfrm>
            <a:off x="885173" y="2871892"/>
            <a:ext cx="5134188" cy="4416216"/>
          </a:xfrm>
          <a:prstGeom prst="rect">
            <a:avLst/>
          </a:prstGeom>
          <a:ln w="12700">
            <a:miter lim="400000"/>
          </a:ln>
        </p:spPr>
      </p:pic>
      <p:pic>
        <p:nvPicPr>
          <p:cNvPr id="313" name="Shape 167" descr="Shape 167"/>
          <p:cNvPicPr>
            <a:picLocks noChangeAspect="1"/>
          </p:cNvPicPr>
          <p:nvPr/>
        </p:nvPicPr>
        <p:blipFill>
          <a:blip r:embed="rId4">
            <a:extLst/>
          </a:blip>
          <a:stretch>
            <a:fillRect/>
          </a:stretch>
        </p:blipFill>
        <p:spPr>
          <a:xfrm>
            <a:off x="7154992" y="2871892"/>
            <a:ext cx="5026262" cy="4416216"/>
          </a:xfrm>
          <a:prstGeom prst="rect">
            <a:avLst/>
          </a:prstGeom>
          <a:ln w="12700">
            <a:miter lim="400000"/>
          </a:ln>
        </p:spPr>
      </p:pic>
      <p:sp>
        <p:nvSpPr>
          <p:cNvPr id="314" name="Shape 168"/>
          <p:cNvSpPr txBox="1"/>
          <p:nvPr/>
        </p:nvSpPr>
        <p:spPr>
          <a:xfrm>
            <a:off x="1332798" y="6455624"/>
            <a:ext cx="4238937" cy="407882"/>
          </a:xfrm>
          <a:prstGeom prst="rect">
            <a:avLst/>
          </a:prstGeom>
          <a:ln w="12700">
            <a:miter lim="400000"/>
          </a:ln>
          <a:extLst>
            <a:ext uri="{C572A759-6A51-4108-AA02-DFA0A04FC94B}">
              <ma14:wrappingTextBoxFlag xmlns:ma14="http://schemas.microsoft.com/office/mac/drawingml/2011/main" val="1"/>
            </a:ext>
          </a:extLst>
        </p:spPr>
        <p:txBody>
          <a:bodyPr lIns="130026" tIns="130026" rIns="130026" bIns="130026">
            <a:spAutoFit/>
          </a:bodyPr>
          <a:lstStyle>
            <a:lvl1pPr defTabSz="1560574">
              <a:defRPr sz="1100">
                <a:latin typeface="Arial"/>
                <a:ea typeface="Arial"/>
                <a:cs typeface="Arial"/>
                <a:sym typeface="Arial"/>
              </a:defRPr>
            </a:lvl1pPr>
          </a:lstStyle>
          <a:p>
            <a:pPr/>
            <a:r>
              <a:t>1997 - 2002</a:t>
            </a:r>
          </a:p>
        </p:txBody>
      </p:sp>
      <p:sp>
        <p:nvSpPr>
          <p:cNvPr id="315" name="Shape 169"/>
          <p:cNvSpPr txBox="1"/>
          <p:nvPr/>
        </p:nvSpPr>
        <p:spPr>
          <a:xfrm>
            <a:off x="7101084" y="6433758"/>
            <a:ext cx="5134081" cy="407883"/>
          </a:xfrm>
          <a:prstGeom prst="rect">
            <a:avLst/>
          </a:prstGeom>
          <a:ln w="12700">
            <a:miter lim="400000"/>
          </a:ln>
          <a:extLst>
            <a:ext uri="{C572A759-6A51-4108-AA02-DFA0A04FC94B}">
              <ma14:wrappingTextBoxFlag xmlns:ma14="http://schemas.microsoft.com/office/mac/drawingml/2011/main" val="1"/>
            </a:ext>
          </a:extLst>
        </p:spPr>
        <p:txBody>
          <a:bodyPr lIns="130026" tIns="130026" rIns="130026" bIns="130026">
            <a:spAutoFit/>
          </a:bodyPr>
          <a:lstStyle>
            <a:lvl1pPr defTabSz="1560574">
              <a:defRPr sz="1100">
                <a:latin typeface="Arial"/>
                <a:ea typeface="Arial"/>
                <a:cs typeface="Arial"/>
                <a:sym typeface="Arial"/>
              </a:defRPr>
            </a:lvl1pPr>
          </a:lstStyle>
          <a:p>
            <a:pPr/>
            <a:r>
              <a:t>2013 - Present</a:t>
            </a:r>
          </a:p>
        </p:txBody>
      </p:sp>
      <p:sp>
        <p:nvSpPr>
          <p:cNvPr id="316" name="Oval"/>
          <p:cNvSpPr/>
          <p:nvPr/>
        </p:nvSpPr>
        <p:spPr>
          <a:xfrm>
            <a:off x="8267044" y="2908017"/>
            <a:ext cx="1565171" cy="1499053"/>
          </a:xfrm>
          <a:prstGeom prst="ellipse">
            <a:avLst/>
          </a:prstGeom>
          <a:ln w="63500">
            <a:solidFill>
              <a:srgbClr val="003E6D"/>
            </a:solidFill>
            <a:miter lim="400000"/>
          </a:ln>
          <a:effectLst>
            <a:outerShdw sx="100000" sy="100000" kx="0" ky="0" algn="b" rotWithShape="0" blurRad="50800" dist="25400" dir="5400000">
              <a:srgbClr val="000000">
                <a:alpha val="35000"/>
              </a:srgbClr>
            </a:outerShdw>
          </a:effectLst>
        </p:spPr>
        <p:txBody>
          <a:bodyPr lIns="50800" tIns="50800" rIns="50800" bIns="50800" anchor="ctr"/>
          <a:lstStyle/>
          <a:p>
            <a:pPr algn="l" defTabSz="1560574">
              <a:defRPr sz="2200">
                <a:solidFill>
                  <a:srgbClr val="FFFFFF"/>
                </a:solidFill>
                <a:latin typeface="Arial"/>
                <a:ea typeface="Arial"/>
                <a:cs typeface="Arial"/>
                <a:sym typeface="Arial"/>
              </a:defRPr>
            </a:pPr>
          </a:p>
        </p:txBody>
      </p:sp>
      <p:sp>
        <p:nvSpPr>
          <p:cNvPr id="317" name="1990s"/>
          <p:cNvSpPr txBox="1"/>
          <p:nvPr/>
        </p:nvSpPr>
        <p:spPr>
          <a:xfrm>
            <a:off x="3033722" y="7506695"/>
            <a:ext cx="904003" cy="451106"/>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lvl1pPr algn="l" defTabSz="1560574">
              <a:defRPr sz="2200">
                <a:latin typeface="Arial"/>
                <a:ea typeface="Arial"/>
                <a:cs typeface="Arial"/>
                <a:sym typeface="Arial"/>
              </a:defRPr>
            </a:lvl1pPr>
          </a:lstStyle>
          <a:p>
            <a:pPr/>
            <a:r>
              <a:t>1990s</a:t>
            </a:r>
          </a:p>
        </p:txBody>
      </p:sp>
      <p:sp>
        <p:nvSpPr>
          <p:cNvPr id="318" name="2017"/>
          <p:cNvSpPr txBox="1"/>
          <p:nvPr/>
        </p:nvSpPr>
        <p:spPr>
          <a:xfrm>
            <a:off x="9312798" y="7506695"/>
            <a:ext cx="764303" cy="451106"/>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lvl1pPr algn="l" defTabSz="1560574">
              <a:defRPr sz="2200">
                <a:latin typeface="Arial"/>
                <a:ea typeface="Arial"/>
                <a:cs typeface="Arial"/>
                <a:sym typeface="Arial"/>
              </a:defRPr>
            </a:lvl1pPr>
          </a:lstStyle>
          <a:p>
            <a:pPr/>
            <a:r>
              <a:t>2017</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Legislature is less diverse than Texas as a whole"/>
          <p:cNvSpPr txBox="1"/>
          <p:nvPr>
            <p:ph type="title"/>
          </p:nvPr>
        </p:nvSpPr>
        <p:spPr>
          <a:xfrm>
            <a:off x="650238" y="857954"/>
            <a:ext cx="11704324" cy="758614"/>
          </a:xfrm>
          <a:prstGeom prst="rect">
            <a:avLst/>
          </a:prstGeom>
        </p:spPr>
        <p:txBody>
          <a:bodyPr/>
          <a:lstStyle>
            <a:lvl1pPr defTabSz="905133">
              <a:defRPr sz="3000"/>
            </a:lvl1pPr>
          </a:lstStyle>
          <a:p>
            <a:pPr/>
            <a:r>
              <a:t>Legislature is less diverse than Texas as a whole</a:t>
            </a:r>
          </a:p>
        </p:txBody>
      </p:sp>
      <p:pic>
        <p:nvPicPr>
          <p:cNvPr id="323" name="Screen Shot 2019-03-03 at 12.10.42 PM.png" descr="Screen Shot 2019-03-03 at 12.10.42 PM.png"/>
          <p:cNvPicPr>
            <a:picLocks noChangeAspect="1"/>
          </p:cNvPicPr>
          <p:nvPr/>
        </p:nvPicPr>
        <p:blipFill>
          <a:blip r:embed="rId3">
            <a:extLst/>
          </a:blip>
          <a:stretch>
            <a:fillRect/>
          </a:stretch>
        </p:blipFill>
        <p:spPr>
          <a:xfrm>
            <a:off x="650238" y="1919060"/>
            <a:ext cx="11704324" cy="6724096"/>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7" name="Problems with Safe Districts"/>
          <p:cNvSpPr txBox="1"/>
          <p:nvPr>
            <p:ph type="title"/>
          </p:nvPr>
        </p:nvSpPr>
        <p:spPr>
          <a:xfrm>
            <a:off x="650238" y="576580"/>
            <a:ext cx="11704324" cy="1265766"/>
          </a:xfrm>
          <a:prstGeom prst="rect">
            <a:avLst/>
          </a:prstGeom>
        </p:spPr>
        <p:txBody>
          <a:bodyPr/>
          <a:lstStyle/>
          <a:p>
            <a:pPr/>
            <a:r>
              <a:t>Problems For Everyone</a:t>
            </a:r>
          </a:p>
        </p:txBody>
      </p:sp>
      <p:sp>
        <p:nvSpPr>
          <p:cNvPr id="328" name="Legislators draw “safe”…"/>
          <p:cNvSpPr txBox="1"/>
          <p:nvPr/>
        </p:nvSpPr>
        <p:spPr>
          <a:xfrm>
            <a:off x="4696186" y="2232582"/>
            <a:ext cx="3612426" cy="863595"/>
          </a:xfrm>
          <a:prstGeom prst="rect">
            <a:avLst/>
          </a:prstGeom>
          <a:ln w="12700">
            <a:miter lim="400000"/>
          </a:ln>
          <a:extLst>
            <a:ext uri="{C572A759-6A51-4108-AA02-DFA0A04FC94B}">
              <ma14:wrappingTextBoxFlag xmlns:ma14="http://schemas.microsoft.com/office/mac/drawingml/2011/main" val="1"/>
            </a:ext>
          </a:extLst>
        </p:spPr>
        <p:txBody>
          <a:bodyPr wrap="none" lIns="38096" tIns="38096" rIns="38096" bIns="38096">
            <a:spAutoFit/>
          </a:bodyPr>
          <a:lstStyle/>
          <a:p>
            <a:pPr defTabSz="457196">
              <a:defRPr sz="2600">
                <a:latin typeface="Gill Sans MT"/>
                <a:ea typeface="Gill Sans MT"/>
                <a:cs typeface="Gill Sans MT"/>
                <a:sym typeface="Gill Sans MT"/>
              </a:defRPr>
            </a:pPr>
            <a:r>
              <a:t>Legislators draw “safe” </a:t>
            </a:r>
          </a:p>
          <a:p>
            <a:pPr defTabSz="457196">
              <a:defRPr sz="2600">
                <a:latin typeface="Gill Sans MT"/>
                <a:ea typeface="Gill Sans MT"/>
                <a:cs typeface="Gill Sans MT"/>
                <a:sym typeface="Gill Sans MT"/>
              </a:defRPr>
            </a:pPr>
            <a:r>
              <a:t>districts for themselves</a:t>
            </a:r>
          </a:p>
        </p:txBody>
      </p:sp>
      <p:sp>
        <p:nvSpPr>
          <p:cNvPr id="329" name="Line"/>
          <p:cNvSpPr/>
          <p:nvPr/>
        </p:nvSpPr>
        <p:spPr>
          <a:xfrm flipH="1">
            <a:off x="3283846" y="2867723"/>
            <a:ext cx="595990" cy="595990"/>
          </a:xfrm>
          <a:prstGeom prst="line">
            <a:avLst/>
          </a:prstGeom>
          <a:ln w="50800">
            <a:solidFill>
              <a:srgbClr val="F6A21D"/>
            </a:solidFill>
            <a:tailEnd type="triangle"/>
          </a:ln>
        </p:spPr>
        <p:txBody>
          <a:bodyPr lIns="45718" tIns="45718" rIns="45718" bIns="45718"/>
          <a:lstStyle/>
          <a:p>
            <a:pPr/>
          </a:p>
        </p:txBody>
      </p:sp>
      <p:sp>
        <p:nvSpPr>
          <p:cNvPr id="330" name="Races go uncontested"/>
          <p:cNvSpPr txBox="1"/>
          <p:nvPr/>
        </p:nvSpPr>
        <p:spPr>
          <a:xfrm>
            <a:off x="8550201" y="6730517"/>
            <a:ext cx="4163834" cy="1257295"/>
          </a:xfrm>
          <a:prstGeom prst="rect">
            <a:avLst/>
          </a:prstGeom>
          <a:ln w="12700">
            <a:miter lim="400000"/>
          </a:ln>
          <a:extLst>
            <a:ext uri="{C572A759-6A51-4108-AA02-DFA0A04FC94B}">
              <ma14:wrappingTextBoxFlag xmlns:ma14="http://schemas.microsoft.com/office/mac/drawingml/2011/main" val="1"/>
            </a:ext>
          </a:extLst>
        </p:spPr>
        <p:txBody>
          <a:bodyPr wrap="none" lIns="38096" tIns="38096" rIns="38096" bIns="38096">
            <a:spAutoFit/>
          </a:bodyPr>
          <a:lstStyle/>
          <a:p>
            <a:pPr defTabSz="457196">
              <a:defRPr sz="2600">
                <a:latin typeface="Gill Sans MT"/>
                <a:ea typeface="Gill Sans MT"/>
                <a:cs typeface="Gill Sans MT"/>
                <a:sym typeface="Gill Sans MT"/>
              </a:defRPr>
            </a:pPr>
          </a:p>
          <a:p>
            <a:pPr defTabSz="457196">
              <a:defRPr sz="2600">
                <a:latin typeface="Gill Sans MT"/>
                <a:ea typeface="Gill Sans MT"/>
                <a:cs typeface="Gill Sans MT"/>
                <a:sym typeface="Gill Sans MT"/>
              </a:defRPr>
            </a:pPr>
            <a:r>
              <a:t>No choice at the ballot box,</a:t>
            </a:r>
          </a:p>
          <a:p>
            <a:pPr defTabSz="457196">
              <a:defRPr sz="2600">
                <a:latin typeface="Gill Sans MT"/>
                <a:ea typeface="Gill Sans MT"/>
                <a:cs typeface="Gill Sans MT"/>
                <a:sym typeface="Gill Sans MT"/>
              </a:defRPr>
            </a:pPr>
            <a:r>
              <a:t>Low voter turnout</a:t>
            </a:r>
          </a:p>
        </p:txBody>
      </p:sp>
      <p:sp>
        <p:nvSpPr>
          <p:cNvPr id="331" name="Politicians no longer…"/>
          <p:cNvSpPr txBox="1"/>
          <p:nvPr/>
        </p:nvSpPr>
        <p:spPr>
          <a:xfrm>
            <a:off x="-129245" y="3564492"/>
            <a:ext cx="4163028" cy="863595"/>
          </a:xfrm>
          <a:prstGeom prst="rect">
            <a:avLst/>
          </a:prstGeom>
          <a:ln w="12700">
            <a:miter lim="400000"/>
          </a:ln>
          <a:extLst>
            <a:ext uri="{C572A759-6A51-4108-AA02-DFA0A04FC94B}">
              <ma14:wrappingTextBoxFlag xmlns:ma14="http://schemas.microsoft.com/office/mac/drawingml/2011/main" val="1"/>
            </a:ext>
          </a:extLst>
        </p:spPr>
        <p:txBody>
          <a:bodyPr wrap="none" lIns="38096" tIns="38096" rIns="38096" bIns="38096">
            <a:spAutoFit/>
          </a:bodyPr>
          <a:lstStyle/>
          <a:p>
            <a:pPr defTabSz="457196">
              <a:defRPr sz="2600">
                <a:latin typeface="Gill Sans MT"/>
                <a:ea typeface="Gill Sans MT"/>
                <a:cs typeface="Gill Sans MT"/>
                <a:sym typeface="Gill Sans MT"/>
              </a:defRPr>
            </a:pPr>
            <a:r>
              <a:t>Election is moved from the </a:t>
            </a:r>
          </a:p>
          <a:p>
            <a:pPr defTabSz="457196">
              <a:defRPr sz="2600">
                <a:latin typeface="Gill Sans MT"/>
                <a:ea typeface="Gill Sans MT"/>
                <a:cs typeface="Gill Sans MT"/>
                <a:sym typeface="Gill Sans MT"/>
              </a:defRPr>
            </a:pPr>
            <a:r>
              <a:t>general to the primary</a:t>
            </a:r>
          </a:p>
        </p:txBody>
      </p:sp>
      <p:sp>
        <p:nvSpPr>
          <p:cNvPr id="332" name="Line"/>
          <p:cNvSpPr/>
          <p:nvPr/>
        </p:nvSpPr>
        <p:spPr>
          <a:xfrm>
            <a:off x="6502396" y="3464506"/>
            <a:ext cx="6" cy="618439"/>
          </a:xfrm>
          <a:prstGeom prst="line">
            <a:avLst/>
          </a:prstGeom>
          <a:ln w="50800">
            <a:solidFill>
              <a:srgbClr val="F6A21D"/>
            </a:solidFill>
            <a:tailEnd type="triangle"/>
          </a:ln>
        </p:spPr>
        <p:txBody>
          <a:bodyPr lIns="45718" tIns="45718" rIns="45718" bIns="45718"/>
          <a:lstStyle/>
          <a:p>
            <a:pPr/>
          </a:p>
        </p:txBody>
      </p:sp>
      <p:sp>
        <p:nvSpPr>
          <p:cNvPr id="333" name="No compromising between parties…"/>
          <p:cNvSpPr txBox="1"/>
          <p:nvPr/>
        </p:nvSpPr>
        <p:spPr>
          <a:xfrm>
            <a:off x="16442" y="5010676"/>
            <a:ext cx="4499442" cy="1265765"/>
          </a:xfrm>
          <a:prstGeom prst="rect">
            <a:avLst/>
          </a:prstGeom>
          <a:ln w="12700">
            <a:miter lim="400000"/>
          </a:ln>
          <a:extLst>
            <a:ext uri="{C572A759-6A51-4108-AA02-DFA0A04FC94B}">
              <ma14:wrappingTextBoxFlag xmlns:ma14="http://schemas.microsoft.com/office/mac/drawingml/2011/main" val="1"/>
            </a:ext>
          </a:extLst>
        </p:spPr>
        <p:txBody>
          <a:bodyPr lIns="42332" tIns="42332" rIns="42332" bIns="42332" anchor="ctr">
            <a:spAutoFit/>
          </a:bodyPr>
          <a:lstStyle/>
          <a:p>
            <a:pPr defTabSz="457196">
              <a:defRPr sz="2600">
                <a:latin typeface="Gill Sans MT"/>
                <a:ea typeface="Gill Sans MT"/>
                <a:cs typeface="Gill Sans MT"/>
                <a:sym typeface="Gill Sans MT"/>
              </a:defRPr>
            </a:pPr>
            <a:r>
              <a:t>No compromising between parties </a:t>
            </a:r>
          </a:p>
          <a:p>
            <a:pPr defTabSz="457196">
              <a:defRPr sz="2600">
                <a:latin typeface="Gill Sans MT"/>
                <a:ea typeface="Gill Sans MT"/>
                <a:cs typeface="Gill Sans MT"/>
                <a:sym typeface="Gill Sans MT"/>
              </a:defRPr>
            </a:pPr>
            <a:r>
              <a:t>to capture votes</a:t>
            </a:r>
          </a:p>
        </p:txBody>
      </p:sp>
      <p:sp>
        <p:nvSpPr>
          <p:cNvPr id="334" name="Line"/>
          <p:cNvSpPr/>
          <p:nvPr/>
        </p:nvSpPr>
        <p:spPr>
          <a:xfrm>
            <a:off x="9124962" y="2880890"/>
            <a:ext cx="595991" cy="595991"/>
          </a:xfrm>
          <a:prstGeom prst="line">
            <a:avLst/>
          </a:prstGeom>
          <a:ln w="50800">
            <a:solidFill>
              <a:srgbClr val="F6A21D"/>
            </a:solidFill>
            <a:tailEnd type="triangle"/>
          </a:ln>
        </p:spPr>
        <p:txBody>
          <a:bodyPr lIns="45718" tIns="45718" rIns="45718" bIns="45718"/>
          <a:lstStyle/>
          <a:p>
            <a:pPr/>
          </a:p>
        </p:txBody>
      </p:sp>
      <p:sp>
        <p:nvSpPr>
          <p:cNvPr id="335" name="Incumbent re-elected"/>
          <p:cNvSpPr txBox="1"/>
          <p:nvPr/>
        </p:nvSpPr>
        <p:spPr>
          <a:xfrm>
            <a:off x="9032479" y="3797746"/>
            <a:ext cx="3199278" cy="478365"/>
          </a:xfrm>
          <a:prstGeom prst="rect">
            <a:avLst/>
          </a:prstGeom>
          <a:ln w="12700">
            <a:miter lim="400000"/>
          </a:ln>
          <a:extLst>
            <a:ext uri="{C572A759-6A51-4108-AA02-DFA0A04FC94B}">
              <ma14:wrappingTextBoxFlag xmlns:ma14="http://schemas.microsoft.com/office/mac/drawingml/2011/main" val="1"/>
            </a:ext>
          </a:extLst>
        </p:spPr>
        <p:txBody>
          <a:bodyPr wrap="none" lIns="42332" tIns="42332" rIns="42332" bIns="42332" anchor="ctr">
            <a:spAutoFit/>
          </a:bodyPr>
          <a:lstStyle>
            <a:lvl1pPr defTabSz="584198">
              <a:defRPr sz="2600">
                <a:latin typeface="Gill Sans MT"/>
                <a:ea typeface="Gill Sans MT"/>
                <a:cs typeface="Gill Sans MT"/>
                <a:sym typeface="Gill Sans MT"/>
              </a:defRPr>
            </a:lvl1pPr>
          </a:lstStyle>
          <a:p>
            <a:pPr/>
            <a:r>
              <a:t>Incumbent re-elected</a:t>
            </a:r>
          </a:p>
        </p:txBody>
      </p:sp>
      <p:sp>
        <p:nvSpPr>
          <p:cNvPr id="336" name="Line"/>
          <p:cNvSpPr/>
          <p:nvPr/>
        </p:nvSpPr>
        <p:spPr>
          <a:xfrm>
            <a:off x="1952267" y="4441129"/>
            <a:ext cx="6" cy="618438"/>
          </a:xfrm>
          <a:prstGeom prst="line">
            <a:avLst/>
          </a:prstGeom>
          <a:ln w="50800">
            <a:solidFill>
              <a:srgbClr val="F6A21D"/>
            </a:solidFill>
            <a:tailEnd type="triangle"/>
          </a:ln>
        </p:spPr>
        <p:txBody>
          <a:bodyPr lIns="45718" tIns="45718" rIns="45718" bIns="45718"/>
          <a:lstStyle/>
          <a:p>
            <a:pPr/>
          </a:p>
        </p:txBody>
      </p:sp>
      <p:sp>
        <p:nvSpPr>
          <p:cNvPr id="337" name="Hard to find a challenger,…"/>
          <p:cNvSpPr txBox="1"/>
          <p:nvPr/>
        </p:nvSpPr>
        <p:spPr>
          <a:xfrm>
            <a:off x="8656007" y="5212782"/>
            <a:ext cx="3952224" cy="872065"/>
          </a:xfrm>
          <a:prstGeom prst="rect">
            <a:avLst/>
          </a:prstGeom>
          <a:ln w="12700">
            <a:miter lim="400000"/>
          </a:ln>
          <a:extLst>
            <a:ext uri="{C572A759-6A51-4108-AA02-DFA0A04FC94B}">
              <ma14:wrappingTextBoxFlag xmlns:ma14="http://schemas.microsoft.com/office/mac/drawingml/2011/main" val="1"/>
            </a:ext>
          </a:extLst>
        </p:spPr>
        <p:txBody>
          <a:bodyPr wrap="none" lIns="42332" tIns="42332" rIns="42332" bIns="42332" anchor="ctr">
            <a:spAutoFit/>
          </a:bodyPr>
          <a:lstStyle/>
          <a:p>
            <a:pPr defTabSz="584198">
              <a:defRPr sz="2600">
                <a:latin typeface="Gill Sans MT"/>
                <a:ea typeface="Gill Sans MT"/>
                <a:cs typeface="Gill Sans MT"/>
                <a:sym typeface="Gill Sans MT"/>
              </a:defRPr>
            </a:pPr>
            <a:r>
              <a:t>Hard to find a challenger, </a:t>
            </a:r>
          </a:p>
          <a:p>
            <a:pPr defTabSz="584198">
              <a:defRPr sz="2600">
                <a:latin typeface="Gill Sans MT"/>
                <a:ea typeface="Gill Sans MT"/>
                <a:cs typeface="Gill Sans MT"/>
                <a:sym typeface="Gill Sans MT"/>
              </a:defRPr>
            </a:pPr>
            <a:r>
              <a:t>races go uncontested</a:t>
            </a:r>
          </a:p>
        </p:txBody>
      </p:sp>
      <p:sp>
        <p:nvSpPr>
          <p:cNvPr id="338" name="Line"/>
          <p:cNvSpPr/>
          <p:nvPr/>
        </p:nvSpPr>
        <p:spPr>
          <a:xfrm>
            <a:off x="1952267" y="6377648"/>
            <a:ext cx="6" cy="618439"/>
          </a:xfrm>
          <a:prstGeom prst="line">
            <a:avLst/>
          </a:prstGeom>
          <a:ln w="50800">
            <a:solidFill>
              <a:srgbClr val="F6A21D"/>
            </a:solidFill>
            <a:tailEnd type="triangle"/>
          </a:ln>
        </p:spPr>
        <p:txBody>
          <a:bodyPr lIns="45718" tIns="45718" rIns="45718" bIns="45718"/>
          <a:lstStyle/>
          <a:p>
            <a:pPr/>
          </a:p>
        </p:txBody>
      </p:sp>
      <p:sp>
        <p:nvSpPr>
          <p:cNvPr id="339" name="Line"/>
          <p:cNvSpPr/>
          <p:nvPr/>
        </p:nvSpPr>
        <p:spPr>
          <a:xfrm>
            <a:off x="10632118" y="6150235"/>
            <a:ext cx="7" cy="618440"/>
          </a:xfrm>
          <a:prstGeom prst="line">
            <a:avLst/>
          </a:prstGeom>
          <a:ln w="50800">
            <a:solidFill>
              <a:srgbClr val="F6A21D"/>
            </a:solidFill>
            <a:tailEnd type="triangle"/>
          </a:ln>
        </p:spPr>
        <p:txBody>
          <a:bodyPr lIns="45718" tIns="45718" rIns="45718" bIns="45718"/>
          <a:lstStyle/>
          <a:p>
            <a:pPr/>
          </a:p>
        </p:txBody>
      </p:sp>
      <p:sp>
        <p:nvSpPr>
          <p:cNvPr id="340" name="Leads to Polarization"/>
          <p:cNvSpPr txBox="1"/>
          <p:nvPr/>
        </p:nvSpPr>
        <p:spPr>
          <a:xfrm>
            <a:off x="652863" y="7097293"/>
            <a:ext cx="3226599" cy="523743"/>
          </a:xfrm>
          <a:prstGeom prst="rect">
            <a:avLst/>
          </a:prstGeom>
          <a:ln w="12700">
            <a:miter lim="400000"/>
          </a:ln>
          <a:extLst>
            <a:ext uri="{C572A759-6A51-4108-AA02-DFA0A04FC94B}">
              <ma14:wrappingTextBoxFlag xmlns:ma14="http://schemas.microsoft.com/office/mac/drawingml/2011/main" val="1"/>
            </a:ext>
          </a:extLst>
        </p:spPr>
        <p:txBody>
          <a:bodyPr wrap="none" lIns="65021" tIns="65021" rIns="65021" bIns="65021">
            <a:spAutoFit/>
          </a:bodyPr>
          <a:lstStyle>
            <a:lvl1pPr algn="l" defTabSz="1560574">
              <a:defRPr sz="2600">
                <a:latin typeface="Gill Sans MT"/>
                <a:ea typeface="Gill Sans MT"/>
                <a:cs typeface="Gill Sans MT"/>
                <a:sym typeface="Gill Sans MT"/>
              </a:defRPr>
            </a:lvl1pPr>
          </a:lstStyle>
          <a:p>
            <a:pPr/>
            <a:r>
              <a:t>Leads to Polarization</a:t>
            </a:r>
          </a:p>
        </p:txBody>
      </p:sp>
      <p:sp>
        <p:nvSpPr>
          <p:cNvPr id="341" name="Politicians no longer…"/>
          <p:cNvSpPr txBox="1"/>
          <p:nvPr/>
        </p:nvSpPr>
        <p:spPr>
          <a:xfrm>
            <a:off x="4609832" y="4299358"/>
            <a:ext cx="3952226" cy="1257295"/>
          </a:xfrm>
          <a:prstGeom prst="rect">
            <a:avLst/>
          </a:prstGeom>
          <a:ln w="12700">
            <a:miter lim="400000"/>
          </a:ln>
          <a:extLst>
            <a:ext uri="{C572A759-6A51-4108-AA02-DFA0A04FC94B}">
              <ma14:wrappingTextBoxFlag xmlns:ma14="http://schemas.microsoft.com/office/mac/drawingml/2011/main" val="1"/>
            </a:ext>
          </a:extLst>
        </p:spPr>
        <p:txBody>
          <a:bodyPr lIns="38096" tIns="38096" rIns="38096" bIns="38096">
            <a:spAutoFit/>
          </a:bodyPr>
          <a:lstStyle/>
          <a:p>
            <a:pPr defTabSz="457196">
              <a:defRPr b="1" sz="2600">
                <a:solidFill>
                  <a:srgbClr val="EE230C"/>
                </a:solidFill>
                <a:latin typeface="Gill Sans MT"/>
                <a:ea typeface="Gill Sans MT"/>
                <a:cs typeface="Gill Sans MT"/>
                <a:sym typeface="Gill Sans MT"/>
              </a:defRPr>
            </a:pPr>
            <a:r>
              <a:t>CANNOT hold Legislators </a:t>
            </a:r>
          </a:p>
          <a:p>
            <a:pPr defTabSz="457196">
              <a:defRPr b="1" sz="2600">
                <a:solidFill>
                  <a:srgbClr val="EE230C"/>
                </a:solidFill>
                <a:latin typeface="Gill Sans MT"/>
                <a:ea typeface="Gill Sans MT"/>
                <a:cs typeface="Gill Sans MT"/>
                <a:sym typeface="Gill Sans MT"/>
              </a:defRPr>
            </a:pPr>
            <a:r>
              <a:t>accountable</a:t>
            </a:r>
          </a:p>
        </p:txBody>
      </p:sp>
      <p:sp>
        <p:nvSpPr>
          <p:cNvPr id="342" name="Line"/>
          <p:cNvSpPr/>
          <p:nvPr/>
        </p:nvSpPr>
        <p:spPr>
          <a:xfrm>
            <a:off x="10632117" y="4441129"/>
            <a:ext cx="6" cy="618438"/>
          </a:xfrm>
          <a:prstGeom prst="line">
            <a:avLst/>
          </a:prstGeom>
          <a:ln w="50800">
            <a:solidFill>
              <a:srgbClr val="F6A21D"/>
            </a:solidFill>
            <a:tailEnd type="triangle"/>
          </a:ln>
        </p:spPr>
        <p:txBody>
          <a:bodyPr lIns="45718" tIns="45718" rIns="45718" bIns="45718"/>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3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3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3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5" grpId="2"/>
      <p:bldP build="whole" bldLvl="1" animBg="1" rev="0" advAuto="0" spid="331" grpId="5"/>
      <p:bldP build="whole" bldLvl="1" animBg="1" rev="0" advAuto="0" spid="341" grpId="1"/>
      <p:bldP build="whole" bldLvl="1" animBg="1" rev="0" advAuto="0" spid="333" grpId="6"/>
      <p:bldP build="whole" bldLvl="1" animBg="1" rev="0" advAuto="0" spid="337" grpId="3"/>
      <p:bldP build="whole" bldLvl="1" animBg="1" rev="0" advAuto="0" spid="340" grpId="7"/>
      <p:bldP build="whole" bldLvl="1" animBg="1" rev="0" advAuto="0" spid="330" grpId="4"/>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6" name="Rucho V League of Women Voters NC"/>
          <p:cNvSpPr txBox="1"/>
          <p:nvPr>
            <p:ph type="title"/>
          </p:nvPr>
        </p:nvSpPr>
        <p:spPr>
          <a:xfrm>
            <a:off x="650238" y="715432"/>
            <a:ext cx="11704324" cy="758614"/>
          </a:xfrm>
          <a:prstGeom prst="rect">
            <a:avLst/>
          </a:prstGeom>
        </p:spPr>
        <p:txBody>
          <a:bodyPr/>
          <a:lstStyle>
            <a:lvl1pPr defTabSz="905133">
              <a:defRPr sz="3000"/>
            </a:lvl1pPr>
          </a:lstStyle>
          <a:p>
            <a:pPr/>
            <a:r>
              <a:t>Rucho V League of Women Voters NC</a:t>
            </a:r>
          </a:p>
        </p:txBody>
      </p:sp>
      <p:pic>
        <p:nvPicPr>
          <p:cNvPr id="347" name="Screen Shot 2019-07-19 at 9.18.34 PM.png" descr="Screen Shot 2019-07-19 at 9.18.34 PM.png"/>
          <p:cNvPicPr>
            <a:picLocks noChangeAspect="1"/>
          </p:cNvPicPr>
          <p:nvPr/>
        </p:nvPicPr>
        <p:blipFill>
          <a:blip r:embed="rId3">
            <a:extLst/>
          </a:blip>
          <a:stretch>
            <a:fillRect/>
          </a:stretch>
        </p:blipFill>
        <p:spPr>
          <a:xfrm>
            <a:off x="2343150" y="1797050"/>
            <a:ext cx="8318500" cy="6159500"/>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1" name="Independent Redistricting Commission"/>
          <p:cNvSpPr txBox="1"/>
          <p:nvPr>
            <p:ph type="title"/>
          </p:nvPr>
        </p:nvSpPr>
        <p:spPr>
          <a:xfrm>
            <a:off x="650238" y="588432"/>
            <a:ext cx="11704324" cy="758614"/>
          </a:xfrm>
          <a:prstGeom prst="rect">
            <a:avLst/>
          </a:prstGeom>
        </p:spPr>
        <p:txBody>
          <a:bodyPr/>
          <a:lstStyle>
            <a:lvl1pPr defTabSz="947581">
              <a:defRPr sz="3100"/>
            </a:lvl1pPr>
          </a:lstStyle>
          <a:p>
            <a:pPr/>
            <a:r>
              <a:t>Nonpartisan Redistricting Commission</a:t>
            </a:r>
          </a:p>
        </p:txBody>
      </p:sp>
      <p:sp>
        <p:nvSpPr>
          <p:cNvPr id="352" name="We draw the lines!…"/>
          <p:cNvSpPr txBox="1"/>
          <p:nvPr>
            <p:ph type="body" idx="1"/>
          </p:nvPr>
        </p:nvSpPr>
        <p:spPr>
          <a:xfrm>
            <a:off x="623998" y="1424804"/>
            <a:ext cx="11756805" cy="7199329"/>
          </a:xfrm>
          <a:prstGeom prst="rect">
            <a:avLst/>
          </a:prstGeom>
        </p:spPr>
        <p:txBody>
          <a:bodyPr/>
          <a:lstStyle/>
          <a:p>
            <a:pPr marL="401763" indent="-401763" defTabSz="1097084">
              <a:lnSpc>
                <a:spcPct val="126000"/>
              </a:lnSpc>
              <a:defRPr sz="2900"/>
            </a:pPr>
            <a:r>
              <a:t>Many states are moving to this system.</a:t>
            </a:r>
          </a:p>
          <a:p>
            <a:pPr marL="401763" indent="-401763" defTabSz="1097084">
              <a:lnSpc>
                <a:spcPct val="126000"/>
              </a:lnSpc>
              <a:defRPr sz="2900"/>
            </a:pPr>
            <a:r>
              <a:t>Some commissions are composed of citizens.</a:t>
            </a:r>
          </a:p>
          <a:p>
            <a:pPr marL="401763" indent="-401763" defTabSz="1097084">
              <a:lnSpc>
                <a:spcPct val="126000"/>
              </a:lnSpc>
              <a:defRPr sz="2900"/>
            </a:pPr>
            <a:r>
              <a:t>Composition is balanced between Dems, Repub, Ind</a:t>
            </a:r>
          </a:p>
          <a:p>
            <a:pPr marL="401763" indent="-401763" defTabSz="1097084">
              <a:lnSpc>
                <a:spcPct val="126000"/>
              </a:lnSpc>
              <a:defRPr sz="2900">
                <a:solidFill>
                  <a:srgbClr val="AF2938"/>
                </a:solidFill>
              </a:defRPr>
            </a:pPr>
            <a:r>
              <a:t>Strict, nonpartisan criteria used to draw the districts</a:t>
            </a:r>
          </a:p>
          <a:p>
            <a:pPr marL="401763" indent="-401763" defTabSz="1097084">
              <a:lnSpc>
                <a:spcPct val="126000"/>
              </a:lnSpc>
              <a:defRPr sz="2900">
                <a:solidFill>
                  <a:srgbClr val="AF2938"/>
                </a:solidFill>
              </a:defRPr>
            </a:pPr>
            <a:r>
              <a:t>Public hearings, multiple review cycles with clearly defined timelines</a:t>
            </a:r>
          </a:p>
          <a:p>
            <a:pPr marL="401763" indent="-401763" defTabSz="1097084">
              <a:lnSpc>
                <a:spcPct val="126000"/>
              </a:lnSpc>
              <a:defRPr sz="2900"/>
            </a:pPr>
            <a:r>
              <a:t>IRCs ensure voters have a choice at the ballot box: In 2016, voters in all but 8% of the districts in states with commissions had two or more major party candidates on their congressional ballots.</a:t>
            </a:r>
          </a:p>
          <a:p>
            <a:pPr marL="401763" indent="-401763" defTabSz="1097084">
              <a:lnSpc>
                <a:spcPct val="126000"/>
              </a:lnSpc>
              <a:defRPr sz="2900"/>
            </a:pPr>
            <a:r>
              <a:t>WHAT WILL IT TAKE FOR TEXAS TO GET SUCH A COMMISSION?</a:t>
            </a:r>
          </a:p>
        </p:txBody>
      </p:sp>
      <p:sp>
        <p:nvSpPr>
          <p:cNvPr id="353" name="Line"/>
          <p:cNvSpPr/>
          <p:nvPr/>
        </p:nvSpPr>
        <p:spPr>
          <a:xfrm>
            <a:off x="390614" y="1334347"/>
            <a:ext cx="12223571" cy="1"/>
          </a:xfrm>
          <a:prstGeom prst="line">
            <a:avLst/>
          </a:prstGeom>
          <a:ln w="50800">
            <a:solidFill>
              <a:srgbClr val="BB2719"/>
            </a:solidFill>
            <a:miter lim="400000"/>
          </a:ln>
        </p:spPr>
        <p:txBody>
          <a:bodyPr lIns="45718" tIns="45718" rIns="45718" bIns="45718"/>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5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52">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352">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0" presetID="1" grpId="1" fill="hold">
                                  <p:stCondLst>
                                    <p:cond delay="0"/>
                                  </p:stCondLst>
                                  <p:iterate type="el" backwards="0">
                                    <p:tmAbs val="0"/>
                                  </p:iterate>
                                  <p:childTnLst>
                                    <p:set>
                                      <p:cBhvr>
                                        <p:cTn id="14" fill="hold"/>
                                        <p:tgtEl>
                                          <p:spTgt spid="352">
                                            <p:txEl>
                                              <p:pRg st="2" end="2"/>
                                            </p:txEl>
                                          </p:spTgt>
                                        </p:tgtEl>
                                        <p:attrNameLst>
                                          <p:attrName>style.visibility</p:attrName>
                                        </p:attrNameLst>
                                      </p:cBhvr>
                                      <p:to>
                                        <p:strVal val="visible"/>
                                      </p:to>
                                    </p:set>
                                  </p:childTnLst>
                                </p:cTn>
                              </p:par>
                            </p:childTnLst>
                          </p:cTn>
                        </p:par>
                        <p:par>
                          <p:cTn id="15" fill="hold">
                            <p:stCondLst>
                              <p:cond delay="0"/>
                            </p:stCondLst>
                            <p:childTnLst>
                              <p:par>
                                <p:cTn id="16" presetClass="entr" nodeType="afterEffect" presetSubtype="0" presetID="1" grpId="1" fill="hold">
                                  <p:stCondLst>
                                    <p:cond delay="0"/>
                                  </p:stCondLst>
                                  <p:iterate type="el" backwards="0">
                                    <p:tmAbs val="0"/>
                                  </p:iterate>
                                  <p:childTnLst>
                                    <p:set>
                                      <p:cBhvr>
                                        <p:cTn id="17" fill="hold"/>
                                        <p:tgtEl>
                                          <p:spTgt spid="352">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0" presetID="1" grpId="1" fill="hold">
                                  <p:stCondLst>
                                    <p:cond delay="0"/>
                                  </p:stCondLst>
                                  <p:iterate type="el" backwards="0">
                                    <p:tmAbs val="0"/>
                                  </p:iterate>
                                  <p:childTnLst>
                                    <p:set>
                                      <p:cBhvr>
                                        <p:cTn id="21" fill="hold"/>
                                        <p:tgtEl>
                                          <p:spTgt spid="352">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0" presetID="1" grpId="1" fill="hold">
                                  <p:stCondLst>
                                    <p:cond delay="0"/>
                                  </p:stCondLst>
                                  <p:iterate type="el" backwards="0">
                                    <p:tmAbs val="0"/>
                                  </p:iterate>
                                  <p:childTnLst>
                                    <p:set>
                                      <p:cBhvr>
                                        <p:cTn id="25" fill="hold"/>
                                        <p:tgtEl>
                                          <p:spTgt spid="352">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0" presetID="1" grpId="1" fill="hold">
                                  <p:stCondLst>
                                    <p:cond delay="0"/>
                                  </p:stCondLst>
                                  <p:iterate type="el" backwards="0">
                                    <p:tmAbs val="0"/>
                                  </p:iterate>
                                  <p:childTnLst>
                                    <p:set>
                                      <p:cBhvr>
                                        <p:cTn id="29" fill="hold"/>
                                        <p:tgtEl>
                                          <p:spTgt spid="352">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52"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7" name="Why do we…"/>
          <p:cNvSpPr txBox="1"/>
          <p:nvPr/>
        </p:nvSpPr>
        <p:spPr>
          <a:xfrm>
            <a:off x="595050" y="2295354"/>
            <a:ext cx="11814700" cy="4451828"/>
          </a:xfrm>
          <a:prstGeom prst="rect">
            <a:avLst/>
          </a:prstGeom>
          <a:ln w="12700">
            <a:miter lim="400000"/>
          </a:ln>
          <a:extLst>
            <a:ext uri="{C572A759-6A51-4108-AA02-DFA0A04FC94B}">
              <ma14:wrappingTextBoxFlag xmlns:ma14="http://schemas.microsoft.com/office/mac/drawingml/2011/main" val="1"/>
            </a:ext>
          </a:extLst>
        </p:spPr>
        <p:txBody>
          <a:bodyPr lIns="54185" tIns="54185" rIns="54185" bIns="54185">
            <a:spAutoFit/>
          </a:bodyPr>
          <a:lstStyle/>
          <a:p>
            <a:pPr defTabSz="1560574">
              <a:defRPr sz="8800">
                <a:solidFill>
                  <a:srgbClr val="004D80"/>
                </a:solidFill>
                <a:latin typeface="Arial"/>
                <a:ea typeface="Arial"/>
                <a:cs typeface="Arial"/>
                <a:sym typeface="Arial"/>
              </a:defRPr>
            </a:pPr>
            <a:r>
              <a:t>Public Input Hearings</a:t>
            </a:r>
          </a:p>
          <a:p>
            <a:pPr defTabSz="1560574">
              <a:defRPr sz="8800">
                <a:solidFill>
                  <a:srgbClr val="004D80"/>
                </a:solidFill>
                <a:latin typeface="Arial"/>
                <a:ea typeface="Arial"/>
                <a:cs typeface="Arial"/>
                <a:sym typeface="Arial"/>
              </a:defRPr>
            </a:pPr>
          </a:p>
          <a:p>
            <a:pPr defTabSz="1560574">
              <a:defRPr sz="6100">
                <a:solidFill>
                  <a:srgbClr val="004D80"/>
                </a:solidFill>
                <a:latin typeface="Arial"/>
                <a:ea typeface="Arial"/>
                <a:cs typeface="Arial"/>
                <a:sym typeface="Arial"/>
              </a:defRPr>
            </a:pPr>
            <a:r>
              <a:t>Our Chance to Influence the Next District Maps!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1" name="Independent Redistricting Commission"/>
          <p:cNvSpPr txBox="1"/>
          <p:nvPr>
            <p:ph type="title"/>
          </p:nvPr>
        </p:nvSpPr>
        <p:spPr>
          <a:xfrm>
            <a:off x="650238" y="588432"/>
            <a:ext cx="11704324" cy="758614"/>
          </a:xfrm>
          <a:prstGeom prst="rect">
            <a:avLst/>
          </a:prstGeom>
        </p:spPr>
        <p:txBody>
          <a:bodyPr/>
          <a:lstStyle>
            <a:lvl1pPr defTabSz="947581">
              <a:defRPr sz="3100"/>
            </a:lvl1pPr>
          </a:lstStyle>
          <a:p>
            <a:pPr/>
            <a:r>
              <a:t>TX Legislature’s Public Input Hearings</a:t>
            </a:r>
          </a:p>
        </p:txBody>
      </p:sp>
      <p:sp>
        <p:nvSpPr>
          <p:cNvPr id="362" name="We draw the lines!…"/>
          <p:cNvSpPr txBox="1"/>
          <p:nvPr>
            <p:ph type="body" sz="half" idx="1"/>
          </p:nvPr>
        </p:nvSpPr>
        <p:spPr>
          <a:xfrm>
            <a:off x="1132942" y="1698406"/>
            <a:ext cx="10738916" cy="3565057"/>
          </a:xfrm>
          <a:prstGeom prst="rect">
            <a:avLst/>
          </a:prstGeom>
        </p:spPr>
        <p:txBody>
          <a:bodyPr/>
          <a:lstStyle>
            <a:lvl1pPr marL="542923" indent="-542923" defTabSz="1482547">
              <a:lnSpc>
                <a:spcPct val="103500"/>
              </a:lnSpc>
              <a:defRPr sz="4000"/>
            </a:lvl1pPr>
          </a:lstStyle>
          <a:p>
            <a:pPr/>
            <a:r>
              <a:t>A community of interest is a contiguous population which shares common social and economic interests that should be included within a single district for purposes of its effective and fair representation.  </a:t>
            </a:r>
          </a:p>
        </p:txBody>
      </p:sp>
      <p:sp>
        <p:nvSpPr>
          <p:cNvPr id="363" name="Line"/>
          <p:cNvSpPr/>
          <p:nvPr/>
        </p:nvSpPr>
        <p:spPr>
          <a:xfrm>
            <a:off x="390614" y="1334347"/>
            <a:ext cx="12223571" cy="1"/>
          </a:xfrm>
          <a:prstGeom prst="line">
            <a:avLst/>
          </a:prstGeom>
          <a:ln w="50800">
            <a:solidFill>
              <a:srgbClr val="BB2719"/>
            </a:solidFill>
            <a:miter lim="400000"/>
          </a:ln>
        </p:spPr>
        <p:txBody>
          <a:bodyPr lIns="45718" tIns="45718" rIns="45718" bIns="45718"/>
          <a:lstStyle/>
          <a:p>
            <a:pPr/>
          </a:p>
        </p:txBody>
      </p:sp>
      <p:grpSp>
        <p:nvGrpSpPr>
          <p:cNvPr id="366" name="Screen Shot 2019-07-19 at 9.36.05 PM.png"/>
          <p:cNvGrpSpPr/>
          <p:nvPr/>
        </p:nvGrpSpPr>
        <p:grpSpPr>
          <a:xfrm>
            <a:off x="136092" y="5790848"/>
            <a:ext cx="5692150" cy="3980987"/>
            <a:chOff x="0" y="0"/>
            <a:chExt cx="5692148" cy="3980986"/>
          </a:xfrm>
        </p:grpSpPr>
        <p:pic>
          <p:nvPicPr>
            <p:cNvPr id="364" name="Screen Shot 2019-07-19 at 9.36.05 PM.png" descr="Screen Shot 2019-07-19 at 9.36.05 PM.png"/>
            <p:cNvPicPr>
              <a:picLocks noChangeAspect="1"/>
            </p:cNvPicPr>
            <p:nvPr/>
          </p:nvPicPr>
          <p:blipFill>
            <a:blip r:embed="rId3">
              <a:extLst/>
            </a:blip>
            <a:stretch>
              <a:fillRect/>
            </a:stretch>
          </p:blipFill>
          <p:spPr>
            <a:xfrm>
              <a:off x="127000" y="88900"/>
              <a:ext cx="5438149" cy="3650786"/>
            </a:xfrm>
            <a:prstGeom prst="rect">
              <a:avLst/>
            </a:prstGeom>
            <a:ln w="12700" cap="flat">
              <a:noFill/>
              <a:miter lim="400000"/>
            </a:ln>
            <a:effectLst/>
          </p:spPr>
        </p:pic>
        <p:pic>
          <p:nvPicPr>
            <p:cNvPr id="365" name="Screen Shot 2019-07-19 at 9.36.05 PM.png" descr="Screen Shot 2019-07-19 at 9.36.05 PM.png"/>
            <p:cNvPicPr>
              <a:picLocks noChangeAspect="1"/>
            </p:cNvPicPr>
            <p:nvPr/>
          </p:nvPicPr>
          <p:blipFill>
            <a:blip r:embed="rId4">
              <a:extLst/>
            </a:blip>
            <a:stretch>
              <a:fillRect/>
            </a:stretch>
          </p:blipFill>
          <p:spPr>
            <a:xfrm>
              <a:off x="-1" y="-1"/>
              <a:ext cx="5692150" cy="3980987"/>
            </a:xfrm>
            <a:prstGeom prst="rect">
              <a:avLst/>
            </a:prstGeom>
            <a:ln w="12700" cap="flat">
              <a:noFill/>
              <a:miter lim="400000"/>
            </a:ln>
            <a:effectLst/>
          </p:spPr>
        </p:pic>
      </p:grpSp>
      <p:sp>
        <p:nvSpPr>
          <p:cNvPr id="367" name="You want to be able to effectively advocate for shared needs in your community!"/>
          <p:cNvSpPr txBox="1"/>
          <p:nvPr/>
        </p:nvSpPr>
        <p:spPr>
          <a:xfrm>
            <a:off x="6278024" y="6170647"/>
            <a:ext cx="6789775" cy="256476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1482547">
              <a:lnSpc>
                <a:spcPct val="115000"/>
              </a:lnSpc>
              <a:defRPr sz="3900">
                <a:solidFill>
                  <a:srgbClr val="EE230C"/>
                </a:solidFill>
                <a:latin typeface="Arial"/>
                <a:ea typeface="Arial"/>
                <a:cs typeface="Arial"/>
                <a:sym typeface="Arial"/>
              </a:defRPr>
            </a:lvl1pPr>
          </a:lstStyle>
          <a:p>
            <a:pPr/>
            <a:r>
              <a:t>You want to be able to effectively advocate for shared needs in your community!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6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62">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62"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1" name="Independent Redistricting Commission"/>
          <p:cNvSpPr txBox="1"/>
          <p:nvPr>
            <p:ph type="title"/>
          </p:nvPr>
        </p:nvSpPr>
        <p:spPr>
          <a:xfrm>
            <a:off x="650238" y="588432"/>
            <a:ext cx="11704324" cy="758614"/>
          </a:xfrm>
          <a:prstGeom prst="rect">
            <a:avLst/>
          </a:prstGeom>
        </p:spPr>
        <p:txBody>
          <a:bodyPr/>
          <a:lstStyle>
            <a:lvl1pPr defTabSz="947581">
              <a:defRPr sz="3100"/>
            </a:lvl1pPr>
          </a:lstStyle>
          <a:p>
            <a:pPr/>
            <a:r>
              <a:t>Nonpartisan Criteria For Maps and Testimony</a:t>
            </a:r>
          </a:p>
        </p:txBody>
      </p:sp>
      <p:sp>
        <p:nvSpPr>
          <p:cNvPr id="372" name="We draw the lines!…"/>
          <p:cNvSpPr txBox="1"/>
          <p:nvPr>
            <p:ph type="body" idx="1"/>
          </p:nvPr>
        </p:nvSpPr>
        <p:spPr>
          <a:xfrm>
            <a:off x="650238" y="1744809"/>
            <a:ext cx="11704324" cy="7370782"/>
          </a:xfrm>
          <a:prstGeom prst="rect">
            <a:avLst/>
          </a:prstGeom>
        </p:spPr>
        <p:txBody>
          <a:bodyPr/>
          <a:lstStyle/>
          <a:p>
            <a:pPr marL="542923" indent="-542923" defTabSz="1482547">
              <a:defRPr sz="3100"/>
            </a:pPr>
            <a:r>
              <a:t>Equal population</a:t>
            </a:r>
          </a:p>
          <a:p>
            <a:pPr marL="542923" indent="-542923" defTabSz="1482547">
              <a:defRPr sz="3100"/>
            </a:pPr>
            <a:r>
              <a:t>Comply with Voting Rights Act: partner with civil rights group</a:t>
            </a:r>
          </a:p>
          <a:p>
            <a:pPr marL="542923" indent="-542923" defTabSz="1482547">
              <a:defRPr sz="3100"/>
            </a:pPr>
            <a:r>
              <a:t>State House- County Line Rule</a:t>
            </a:r>
          </a:p>
          <a:p>
            <a:pPr marL="542923" indent="-542923" defTabSz="1482547">
              <a:defRPr sz="3100"/>
            </a:pPr>
            <a:r>
              <a:t>Communities of Interest: </a:t>
            </a:r>
          </a:p>
          <a:p>
            <a:pPr lvl="1" marL="1285872" indent="-542923" defTabSz="1482547">
              <a:buChar char="⭑"/>
              <a:defRPr sz="3100"/>
            </a:pPr>
            <a:r>
              <a:t>Respect cities, counties, and neighborhoods</a:t>
            </a:r>
          </a:p>
          <a:p>
            <a:pPr lvl="1" marL="1285872" indent="-542923" defTabSz="1482547">
              <a:buChar char="⭑"/>
              <a:defRPr sz="3100"/>
            </a:pPr>
            <a:r>
              <a:t>A community of interest is a contiguous population which shares common social and economic interests that should be included within a single district for purposes of its effective and fair representation. </a:t>
            </a:r>
          </a:p>
          <a:p>
            <a:pPr marL="542923" indent="-542923" defTabSz="1482547">
              <a:defRPr sz="3100"/>
            </a:pPr>
            <a:r>
              <a:t>Compactness: nearby areas of population are not bypassed for more distant population</a:t>
            </a:r>
          </a:p>
          <a:p>
            <a:pPr marL="542923" indent="-542923" defTabSz="1482547">
              <a:defRPr sz="3100"/>
            </a:pPr>
            <a:r>
              <a:t>Nesting: districts overlap</a:t>
            </a:r>
          </a:p>
        </p:txBody>
      </p:sp>
      <p:sp>
        <p:nvSpPr>
          <p:cNvPr id="373" name="Line"/>
          <p:cNvSpPr/>
          <p:nvPr/>
        </p:nvSpPr>
        <p:spPr>
          <a:xfrm>
            <a:off x="390614" y="1334347"/>
            <a:ext cx="12223571" cy="1"/>
          </a:xfrm>
          <a:prstGeom prst="line">
            <a:avLst/>
          </a:prstGeom>
          <a:ln w="50800">
            <a:solidFill>
              <a:srgbClr val="BB2719"/>
            </a:solidFill>
            <a:miter lim="400000"/>
          </a:ln>
        </p:spPr>
        <p:txBody>
          <a:bodyPr lIns="45718" tIns="45718" rIns="45718" bIns="45718"/>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7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72">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372">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372">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1" fill="hold">
                                  <p:stCondLst>
                                    <p:cond delay="0"/>
                                  </p:stCondLst>
                                  <p:iterate type="el" backwards="0">
                                    <p:tmAbs val="0"/>
                                  </p:iterate>
                                  <p:childTnLst>
                                    <p:set>
                                      <p:cBhvr>
                                        <p:cTn id="19" fill="hold"/>
                                        <p:tgtEl>
                                          <p:spTgt spid="372">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372">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1" fill="hold">
                                  <p:stCondLst>
                                    <p:cond delay="0"/>
                                  </p:stCondLst>
                                  <p:iterate type="el" backwards="0">
                                    <p:tmAbs val="0"/>
                                  </p:iterate>
                                  <p:childTnLst>
                                    <p:set>
                                      <p:cBhvr>
                                        <p:cTn id="27" fill="hold"/>
                                        <p:tgtEl>
                                          <p:spTgt spid="372">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1" fill="hold">
                                  <p:stCondLst>
                                    <p:cond delay="0"/>
                                  </p:stCondLst>
                                  <p:iterate type="el" backwards="0">
                                    <p:tmAbs val="0"/>
                                  </p:iterate>
                                  <p:childTnLst>
                                    <p:set>
                                      <p:cBhvr>
                                        <p:cTn id="31" fill="hold"/>
                                        <p:tgtEl>
                                          <p:spTgt spid="372">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0" presetID="1" grpId="1" fill="hold">
                                  <p:stCondLst>
                                    <p:cond delay="0"/>
                                  </p:stCondLst>
                                  <p:iterate type="el" backwards="0">
                                    <p:tmAbs val="0"/>
                                  </p:iterate>
                                  <p:childTnLst>
                                    <p:set>
                                      <p:cBhvr>
                                        <p:cTn id="35" fill="hold"/>
                                        <p:tgtEl>
                                          <p:spTgt spid="372">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72"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5" name="Independent Redistricting Commission"/>
          <p:cNvSpPr txBox="1"/>
          <p:nvPr>
            <p:ph type="title"/>
          </p:nvPr>
        </p:nvSpPr>
        <p:spPr>
          <a:xfrm>
            <a:off x="650238" y="588432"/>
            <a:ext cx="11704324" cy="758614"/>
          </a:xfrm>
          <a:prstGeom prst="rect">
            <a:avLst/>
          </a:prstGeom>
        </p:spPr>
        <p:txBody>
          <a:bodyPr/>
          <a:lstStyle>
            <a:lvl1pPr defTabSz="947581">
              <a:defRPr sz="3100"/>
            </a:lvl1pPr>
          </a:lstStyle>
          <a:p>
            <a:pPr/>
            <a:r>
              <a:t>Examples of Communities of Interest</a:t>
            </a:r>
          </a:p>
        </p:txBody>
      </p:sp>
      <p:sp>
        <p:nvSpPr>
          <p:cNvPr id="376" name="We draw the lines!…"/>
          <p:cNvSpPr txBox="1"/>
          <p:nvPr>
            <p:ph type="body" idx="1"/>
          </p:nvPr>
        </p:nvSpPr>
        <p:spPr>
          <a:xfrm>
            <a:off x="527912" y="1702741"/>
            <a:ext cx="11948976" cy="6899914"/>
          </a:xfrm>
          <a:prstGeom prst="rect">
            <a:avLst/>
          </a:prstGeom>
        </p:spPr>
        <p:txBody>
          <a:bodyPr/>
          <a:lstStyle/>
          <a:p>
            <a:pPr marL="456055" indent="-456055" defTabSz="1245339">
              <a:lnSpc>
                <a:spcPct val="103500"/>
              </a:lnSpc>
              <a:defRPr sz="3300"/>
            </a:pPr>
            <a:r>
              <a:t>Culture or history</a:t>
            </a:r>
          </a:p>
          <a:p>
            <a:pPr marL="456055" indent="-456055" defTabSz="1245339">
              <a:lnSpc>
                <a:spcPct val="103500"/>
              </a:lnSpc>
              <a:defRPr sz="3300"/>
            </a:pPr>
            <a:r>
              <a:t>Transportation</a:t>
            </a:r>
          </a:p>
          <a:p>
            <a:pPr marL="456055" indent="-456055" defTabSz="1245339">
              <a:lnSpc>
                <a:spcPct val="103500"/>
              </a:lnSpc>
              <a:defRPr sz="3300"/>
            </a:pPr>
            <a:r>
              <a:t>Weather</a:t>
            </a:r>
          </a:p>
          <a:p>
            <a:pPr marL="456055" indent="-456055" defTabSz="1245339">
              <a:lnSpc>
                <a:spcPct val="103500"/>
              </a:lnSpc>
              <a:defRPr sz="3300"/>
            </a:pPr>
            <a:r>
              <a:t>Watershed</a:t>
            </a:r>
          </a:p>
          <a:p>
            <a:pPr marL="456055" indent="-456055" defTabSz="1245339">
              <a:lnSpc>
                <a:spcPct val="103500"/>
              </a:lnSpc>
              <a:defRPr sz="3300"/>
            </a:pPr>
            <a:r>
              <a:t>Economical regions (industrial, agricultural, tech, army, etc)</a:t>
            </a:r>
          </a:p>
          <a:p>
            <a:pPr marL="456055" indent="-456055" defTabSz="1245339">
              <a:lnSpc>
                <a:spcPct val="103500"/>
              </a:lnSpc>
              <a:defRPr sz="3300"/>
            </a:pPr>
            <a:r>
              <a:t>Recreational areas</a:t>
            </a:r>
          </a:p>
          <a:p>
            <a:pPr marL="456055" indent="-456055" defTabSz="1245339">
              <a:lnSpc>
                <a:spcPct val="103500"/>
              </a:lnSpc>
              <a:defRPr sz="3300"/>
            </a:pPr>
            <a:r>
              <a:t>Income status</a:t>
            </a:r>
          </a:p>
          <a:p>
            <a:pPr marL="456055" indent="-456055" defTabSz="1245339">
              <a:lnSpc>
                <a:spcPct val="103500"/>
              </a:lnSpc>
              <a:defRPr sz="3300"/>
            </a:pPr>
            <a:r>
              <a:t>Housing</a:t>
            </a:r>
          </a:p>
          <a:p>
            <a:pPr marL="456055" indent="-456055" defTabSz="1245339">
              <a:lnSpc>
                <a:spcPct val="103500"/>
              </a:lnSpc>
              <a:defRPr sz="3300"/>
            </a:pPr>
            <a:r>
              <a:t>Languages spoken</a:t>
            </a:r>
          </a:p>
          <a:p>
            <a:pPr marL="456055" indent="-456055" defTabSz="1245339">
              <a:lnSpc>
                <a:spcPct val="103500"/>
              </a:lnSpc>
              <a:defRPr sz="3300"/>
            </a:pPr>
            <a:r>
              <a:t>Schools</a:t>
            </a:r>
          </a:p>
          <a:p>
            <a:pPr marL="456055" indent="-456055" defTabSz="1245339">
              <a:lnSpc>
                <a:spcPct val="103500"/>
              </a:lnSpc>
              <a:defRPr sz="3300"/>
            </a:pPr>
            <a:r>
              <a:t>Healthcare areas and hospital districts</a:t>
            </a:r>
          </a:p>
          <a:p>
            <a:pPr marL="456055" indent="-456055" defTabSz="1245339">
              <a:lnSpc>
                <a:spcPct val="103500"/>
              </a:lnSpc>
              <a:defRPr sz="3300"/>
            </a:pPr>
            <a:r>
              <a:t>Common Goal: reducing crime or increasing jobs</a:t>
            </a:r>
          </a:p>
        </p:txBody>
      </p:sp>
      <p:sp>
        <p:nvSpPr>
          <p:cNvPr id="377" name="Line"/>
          <p:cNvSpPr/>
          <p:nvPr/>
        </p:nvSpPr>
        <p:spPr>
          <a:xfrm>
            <a:off x="390614" y="1334347"/>
            <a:ext cx="12223571" cy="1"/>
          </a:xfrm>
          <a:prstGeom prst="line">
            <a:avLst/>
          </a:prstGeom>
          <a:ln w="50800">
            <a:solidFill>
              <a:srgbClr val="BB2719"/>
            </a:solidFill>
            <a:miter lim="400000"/>
          </a:ln>
        </p:spPr>
        <p:txBody>
          <a:bodyPr lIns="45718" tIns="45718" rIns="45718" bIns="45718"/>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7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76">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376">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376">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1" fill="hold">
                                  <p:stCondLst>
                                    <p:cond delay="0"/>
                                  </p:stCondLst>
                                  <p:iterate type="el" backwards="0">
                                    <p:tmAbs val="0"/>
                                  </p:iterate>
                                  <p:childTnLst>
                                    <p:set>
                                      <p:cBhvr>
                                        <p:cTn id="19" fill="hold"/>
                                        <p:tgtEl>
                                          <p:spTgt spid="376">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376">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1" fill="hold">
                                  <p:stCondLst>
                                    <p:cond delay="0"/>
                                  </p:stCondLst>
                                  <p:iterate type="el" backwards="0">
                                    <p:tmAbs val="0"/>
                                  </p:iterate>
                                  <p:childTnLst>
                                    <p:set>
                                      <p:cBhvr>
                                        <p:cTn id="27" fill="hold"/>
                                        <p:tgtEl>
                                          <p:spTgt spid="376">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1" fill="hold">
                                  <p:stCondLst>
                                    <p:cond delay="0"/>
                                  </p:stCondLst>
                                  <p:iterate type="el" backwards="0">
                                    <p:tmAbs val="0"/>
                                  </p:iterate>
                                  <p:childTnLst>
                                    <p:set>
                                      <p:cBhvr>
                                        <p:cTn id="31" fill="hold"/>
                                        <p:tgtEl>
                                          <p:spTgt spid="376">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0" presetID="1" grpId="1" fill="hold">
                                  <p:stCondLst>
                                    <p:cond delay="0"/>
                                  </p:stCondLst>
                                  <p:iterate type="el" backwards="0">
                                    <p:tmAbs val="0"/>
                                  </p:iterate>
                                  <p:childTnLst>
                                    <p:set>
                                      <p:cBhvr>
                                        <p:cTn id="35" fill="hold"/>
                                        <p:tgtEl>
                                          <p:spTgt spid="376">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0" presetID="1" grpId="1" fill="hold">
                                  <p:stCondLst>
                                    <p:cond delay="0"/>
                                  </p:stCondLst>
                                  <p:iterate type="el" backwards="0">
                                    <p:tmAbs val="0"/>
                                  </p:iterate>
                                  <p:childTnLst>
                                    <p:set>
                                      <p:cBhvr>
                                        <p:cTn id="39" fill="hold"/>
                                        <p:tgtEl>
                                          <p:spTgt spid="376">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0" presetID="1" grpId="1" fill="hold">
                                  <p:stCondLst>
                                    <p:cond delay="0"/>
                                  </p:stCondLst>
                                  <p:iterate type="el" backwards="0">
                                    <p:tmAbs val="0"/>
                                  </p:iterate>
                                  <p:childTnLst>
                                    <p:set>
                                      <p:cBhvr>
                                        <p:cTn id="43" fill="hold"/>
                                        <p:tgtEl>
                                          <p:spTgt spid="376">
                                            <p:txEl>
                                              <p:pRg st="9" end="9"/>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0" presetID="1" grpId="1" fill="hold">
                                  <p:stCondLst>
                                    <p:cond delay="0"/>
                                  </p:stCondLst>
                                  <p:iterate type="el" backwards="0">
                                    <p:tmAbs val="0"/>
                                  </p:iterate>
                                  <p:childTnLst>
                                    <p:set>
                                      <p:cBhvr>
                                        <p:cTn id="47" fill="hold"/>
                                        <p:tgtEl>
                                          <p:spTgt spid="376">
                                            <p:txEl>
                                              <p:pRg st="10" end="10"/>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0" presetID="1" grpId="1" fill="hold">
                                  <p:stCondLst>
                                    <p:cond delay="0"/>
                                  </p:stCondLst>
                                  <p:iterate type="el" backwards="0">
                                    <p:tmAbs val="0"/>
                                  </p:iterate>
                                  <p:childTnLst>
                                    <p:set>
                                      <p:cBhvr>
                                        <p:cTn id="51" fill="hold"/>
                                        <p:tgtEl>
                                          <p:spTgt spid="376">
                                            <p:txEl>
                                              <p:pRg st="11" end="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76"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8" name="LWVTX_rgb.png" descr="LWVTX_rgb.png"/>
          <p:cNvPicPr>
            <a:picLocks noChangeAspect="1"/>
          </p:cNvPicPr>
          <p:nvPr/>
        </p:nvPicPr>
        <p:blipFill>
          <a:blip r:embed="rId2">
            <a:extLst/>
          </a:blip>
          <a:stretch>
            <a:fillRect/>
          </a:stretch>
        </p:blipFill>
        <p:spPr>
          <a:xfrm>
            <a:off x="623595" y="8212101"/>
            <a:ext cx="5399441" cy="1024190"/>
          </a:xfrm>
          <a:prstGeom prst="rect">
            <a:avLst/>
          </a:prstGeom>
          <a:ln w="12700">
            <a:miter lim="400000"/>
          </a:ln>
        </p:spPr>
      </p:pic>
      <p:pic>
        <p:nvPicPr>
          <p:cNvPr id="229" name="Screen Shot 2019-06-13 at 9.52.10 PM.png" descr="Screen Shot 2019-06-13 at 9.52.10 PM.png"/>
          <p:cNvPicPr>
            <a:picLocks noChangeAspect="1"/>
          </p:cNvPicPr>
          <p:nvPr/>
        </p:nvPicPr>
        <p:blipFill>
          <a:blip r:embed="rId3">
            <a:extLst/>
          </a:blip>
          <a:stretch>
            <a:fillRect/>
          </a:stretch>
        </p:blipFill>
        <p:spPr>
          <a:xfrm>
            <a:off x="767" y="-1969"/>
            <a:ext cx="13003265" cy="4730918"/>
          </a:xfrm>
          <a:prstGeom prst="rect">
            <a:avLst/>
          </a:prstGeom>
          <a:ln w="12700">
            <a:miter lim="400000"/>
          </a:ln>
        </p:spPr>
      </p:pic>
      <p:sp>
        <p:nvSpPr>
          <p:cNvPr id="230" name="To Become a Member:…"/>
          <p:cNvSpPr txBox="1"/>
          <p:nvPr/>
        </p:nvSpPr>
        <p:spPr>
          <a:xfrm>
            <a:off x="2758109" y="5130879"/>
            <a:ext cx="7857338" cy="27000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120000"/>
              </a:lnSpc>
              <a:defRPr b="1" sz="6800">
                <a:solidFill>
                  <a:srgbClr val="235491"/>
                </a:solidFill>
                <a:latin typeface="Avenir Next Condensed"/>
                <a:ea typeface="Avenir Next Condensed"/>
                <a:cs typeface="Avenir Next Condensed"/>
                <a:sym typeface="Avenir Next Condensed"/>
              </a:defRPr>
            </a:pPr>
            <a:r>
              <a:t>To Become a Member:</a:t>
            </a:r>
          </a:p>
          <a:p>
            <a:pPr defTabSz="457200">
              <a:lnSpc>
                <a:spcPct val="120000"/>
              </a:lnSpc>
              <a:defRPr b="1" sz="6800">
                <a:solidFill>
                  <a:srgbClr val="235491"/>
                </a:solidFill>
                <a:latin typeface="Avenir Next Condensed"/>
                <a:ea typeface="Avenir Next Condensed"/>
                <a:cs typeface="Avenir Next Condensed"/>
                <a:sym typeface="Avenir Next Condensed"/>
              </a:defRPr>
            </a:pPr>
            <a:r>
              <a:t>my.lwv.org/texas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1" name="Independent Redistricting Commission"/>
          <p:cNvSpPr txBox="1"/>
          <p:nvPr>
            <p:ph type="title"/>
          </p:nvPr>
        </p:nvSpPr>
        <p:spPr>
          <a:xfrm>
            <a:off x="650238" y="588432"/>
            <a:ext cx="11704324" cy="758614"/>
          </a:xfrm>
          <a:prstGeom prst="rect">
            <a:avLst/>
          </a:prstGeom>
        </p:spPr>
        <p:txBody>
          <a:bodyPr/>
          <a:lstStyle>
            <a:lvl1pPr defTabSz="947581">
              <a:defRPr sz="3100"/>
            </a:lvl1pPr>
          </a:lstStyle>
          <a:p>
            <a:pPr/>
            <a:r>
              <a:t>Technology Available</a:t>
            </a:r>
          </a:p>
        </p:txBody>
      </p:sp>
      <p:sp>
        <p:nvSpPr>
          <p:cNvPr id="382" name="We draw the lines!…"/>
          <p:cNvSpPr txBox="1"/>
          <p:nvPr>
            <p:ph type="body" idx="1"/>
          </p:nvPr>
        </p:nvSpPr>
        <p:spPr>
          <a:xfrm>
            <a:off x="650238" y="1899591"/>
            <a:ext cx="11948976" cy="6899913"/>
          </a:xfrm>
          <a:prstGeom prst="rect">
            <a:avLst/>
          </a:prstGeom>
        </p:spPr>
        <p:txBody>
          <a:bodyPr/>
          <a:lstStyle/>
          <a:p>
            <a:pPr marL="0" indent="0" algn="ctr" defTabSz="1482547">
              <a:buSzTx/>
              <a:buNone/>
              <a:defRPr sz="4000">
                <a:solidFill>
                  <a:srgbClr val="1EB001"/>
                </a:solidFill>
              </a:defRPr>
            </a:pPr>
            <a:r>
              <a:t>District Viewer:</a:t>
            </a:r>
            <a:r>
              <a:rPr>
                <a:solidFill>
                  <a:srgbClr val="29447B"/>
                </a:solidFill>
              </a:rPr>
              <a:t> </a:t>
            </a:r>
          </a:p>
          <a:p>
            <a:pPr marL="0" indent="0" algn="ctr" defTabSz="1482547">
              <a:buSzTx/>
              <a:buNone/>
              <a:defRPr sz="4000" u="sng">
                <a:solidFill>
                  <a:srgbClr val="000000"/>
                </a:solidFill>
                <a:latin typeface="Times"/>
                <a:ea typeface="Times"/>
                <a:cs typeface="Times"/>
                <a:sym typeface="Times"/>
              </a:defRPr>
            </a:pPr>
            <a:r>
              <a:rPr>
                <a:solidFill>
                  <a:srgbClr val="0000FF"/>
                </a:solidFill>
                <a:uFill>
                  <a:solidFill>
                    <a:srgbClr val="0000FF"/>
                  </a:solidFill>
                </a:uFill>
                <a:hlinkClick r:id="rId2" invalidUrl="" action="" tgtFrame="" tooltip="" history="1" highlightClick="0" endSnd="0"/>
              </a:rPr>
              <a:t>dvr.capitol.texas.gov</a:t>
            </a:r>
          </a:p>
          <a:p>
            <a:pPr marL="0" indent="0" algn="ctr" defTabSz="1482547">
              <a:buSzTx/>
              <a:buNone/>
              <a:defRPr sz="4000" u="sng"/>
            </a:pPr>
          </a:p>
          <a:p>
            <a:pPr marL="0" indent="0" algn="ctr" defTabSz="1482547">
              <a:buSzTx/>
              <a:buNone/>
              <a:defRPr sz="4000">
                <a:solidFill>
                  <a:srgbClr val="1EB001"/>
                </a:solidFill>
              </a:defRPr>
            </a:pPr>
            <a:r>
              <a:t>DistrictR - MGGG:</a:t>
            </a:r>
            <a:r>
              <a:rPr>
                <a:solidFill>
                  <a:srgbClr val="29447B"/>
                </a:solidFill>
              </a:rPr>
              <a:t> </a:t>
            </a:r>
          </a:p>
          <a:p>
            <a:pPr marL="0" indent="0" algn="ctr" defTabSz="1482547">
              <a:buSzTx/>
              <a:buNone/>
              <a:defRPr sz="4000" u="sng">
                <a:solidFill>
                  <a:srgbClr val="000000"/>
                </a:solidFill>
                <a:latin typeface="Times"/>
                <a:ea typeface="Times"/>
                <a:cs typeface="Times"/>
                <a:sym typeface="Times"/>
              </a:defRPr>
            </a:pPr>
            <a:r>
              <a:rPr>
                <a:solidFill>
                  <a:srgbClr val="0000FF"/>
                </a:solidFill>
                <a:uFill>
                  <a:solidFill>
                    <a:srgbClr val="0000FF"/>
                  </a:solidFill>
                </a:uFill>
                <a:hlinkClick r:id="rId3" invalidUrl="" action="" tgtFrame="" tooltip="" history="1" highlightClick="0" endSnd="0"/>
              </a:rPr>
              <a:t>districtr.org</a:t>
            </a:r>
          </a:p>
          <a:p>
            <a:pPr marL="0" indent="0" algn="ctr" defTabSz="1482547">
              <a:buSzTx/>
              <a:buNone/>
              <a:defRPr sz="4000" u="sng"/>
            </a:pPr>
          </a:p>
          <a:p>
            <a:pPr marL="0" indent="0" algn="ctr" defTabSz="1482547">
              <a:buSzTx/>
              <a:buNone/>
              <a:defRPr sz="4000">
                <a:solidFill>
                  <a:srgbClr val="1EB001"/>
                </a:solidFill>
              </a:defRPr>
            </a:pPr>
            <a:r>
              <a:t>Maptitude:</a:t>
            </a:r>
            <a:r>
              <a:rPr>
                <a:solidFill>
                  <a:srgbClr val="29447B"/>
                </a:solidFill>
              </a:rPr>
              <a:t> Currently have 1 license that can be checked out</a:t>
            </a:r>
          </a:p>
        </p:txBody>
      </p:sp>
      <p:sp>
        <p:nvSpPr>
          <p:cNvPr id="383" name="Line"/>
          <p:cNvSpPr/>
          <p:nvPr/>
        </p:nvSpPr>
        <p:spPr>
          <a:xfrm>
            <a:off x="390614" y="1334347"/>
            <a:ext cx="12223571" cy="1"/>
          </a:xfrm>
          <a:prstGeom prst="line">
            <a:avLst/>
          </a:prstGeom>
          <a:ln w="50800">
            <a:solidFill>
              <a:srgbClr val="BB2719"/>
            </a:solidFill>
            <a:miter lim="400000"/>
          </a:ln>
        </p:spPr>
        <p:txBody>
          <a:bodyPr lIns="45718" tIns="45718" rIns="45718" bIns="45718"/>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8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82">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382">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382">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1" fill="hold">
                                  <p:stCondLst>
                                    <p:cond delay="0"/>
                                  </p:stCondLst>
                                  <p:iterate type="el" backwards="0">
                                    <p:tmAbs val="0"/>
                                  </p:iterate>
                                  <p:childTnLst>
                                    <p:set>
                                      <p:cBhvr>
                                        <p:cTn id="19" fill="hold"/>
                                        <p:tgtEl>
                                          <p:spTgt spid="382">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382">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1" fill="hold">
                                  <p:stCondLst>
                                    <p:cond delay="0"/>
                                  </p:stCondLst>
                                  <p:iterate type="el" backwards="0">
                                    <p:tmAbs val="0"/>
                                  </p:iterate>
                                  <p:childTnLst>
                                    <p:set>
                                      <p:cBhvr>
                                        <p:cTn id="27" fill="hold"/>
                                        <p:tgtEl>
                                          <p:spTgt spid="382">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1" fill="hold">
                                  <p:stCondLst>
                                    <p:cond delay="0"/>
                                  </p:stCondLst>
                                  <p:iterate type="el" backwards="0">
                                    <p:tmAbs val="0"/>
                                  </p:iterate>
                                  <p:childTnLst>
                                    <p:set>
                                      <p:cBhvr>
                                        <p:cTn id="31" fill="hold"/>
                                        <p:tgtEl>
                                          <p:spTgt spid="382">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82"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5" name="Independent Redistricting Commission"/>
          <p:cNvSpPr txBox="1"/>
          <p:nvPr>
            <p:ph type="title"/>
          </p:nvPr>
        </p:nvSpPr>
        <p:spPr>
          <a:xfrm>
            <a:off x="650238" y="588432"/>
            <a:ext cx="11704324" cy="758614"/>
          </a:xfrm>
          <a:prstGeom prst="rect">
            <a:avLst/>
          </a:prstGeom>
        </p:spPr>
        <p:txBody>
          <a:bodyPr/>
          <a:lstStyle>
            <a:lvl1pPr defTabSz="947581">
              <a:defRPr sz="3100"/>
            </a:lvl1pPr>
          </a:lstStyle>
          <a:p>
            <a:pPr/>
            <a:r>
              <a:t>Past Legal Problems and the Closed Door Process</a:t>
            </a:r>
          </a:p>
        </p:txBody>
      </p:sp>
      <p:sp>
        <p:nvSpPr>
          <p:cNvPr id="386" name="We draw the lines!…"/>
          <p:cNvSpPr txBox="1"/>
          <p:nvPr>
            <p:ph type="body" idx="1"/>
          </p:nvPr>
        </p:nvSpPr>
        <p:spPr>
          <a:xfrm>
            <a:off x="527912" y="1702741"/>
            <a:ext cx="11948976" cy="6899914"/>
          </a:xfrm>
          <a:prstGeom prst="rect">
            <a:avLst/>
          </a:prstGeom>
        </p:spPr>
        <p:txBody>
          <a:bodyPr/>
          <a:lstStyle/>
          <a:p>
            <a:pPr marL="456055" indent="-456055" defTabSz="1245339">
              <a:lnSpc>
                <a:spcPct val="103500"/>
              </a:lnSpc>
              <a:defRPr sz="3300"/>
            </a:pPr>
            <a:r>
              <a:t>In every redistricting cycle in the last half-century, Texas has been found to have intentionally discriminated against racial minorities or violated the Voting Rights Act.</a:t>
            </a:r>
          </a:p>
          <a:p>
            <a:pPr marL="456055" indent="-456055" defTabSz="1245339">
              <a:lnSpc>
                <a:spcPct val="103500"/>
              </a:lnSpc>
              <a:defRPr sz="3300"/>
            </a:pPr>
            <a:r>
              <a:t>A federal court finding intentional discrimination in the 2011 process highlighted “[t]he exclusion of minority member and public input despite the minority population growth, the misleading information, the secrecy and closed process, and the rushed process.”</a:t>
            </a:r>
          </a:p>
          <a:p>
            <a:pPr marL="456055" indent="-456055" defTabSz="1245339">
              <a:lnSpc>
                <a:spcPct val="103500"/>
              </a:lnSpc>
              <a:defRPr sz="3300"/>
            </a:pPr>
            <a:r>
              <a:t>Recently the same panel of judges stated: “Given the record produced in 2011, the State must implement a process that, by any reasonable definition, is ‘fair and open.’”</a:t>
            </a:r>
          </a:p>
        </p:txBody>
      </p:sp>
      <p:sp>
        <p:nvSpPr>
          <p:cNvPr id="387" name="Line"/>
          <p:cNvSpPr/>
          <p:nvPr/>
        </p:nvSpPr>
        <p:spPr>
          <a:xfrm>
            <a:off x="390614" y="1334347"/>
            <a:ext cx="12223571" cy="1"/>
          </a:xfrm>
          <a:prstGeom prst="line">
            <a:avLst/>
          </a:prstGeom>
          <a:ln w="50800">
            <a:solidFill>
              <a:srgbClr val="BB2719"/>
            </a:solidFill>
            <a:miter lim="400000"/>
          </a:ln>
        </p:spPr>
        <p:txBody>
          <a:bodyPr lIns="45718" tIns="45718" rIns="45718" bIns="45718"/>
          <a:lstStyle/>
          <a:p>
            <a:pPr/>
          </a:p>
        </p:txBody>
      </p:sp>
      <p:pic>
        <p:nvPicPr>
          <p:cNvPr id="388" name="TCRP Logo.jpg" descr="TCRP Logo.jpg"/>
          <p:cNvPicPr>
            <a:picLocks noChangeAspect="1"/>
          </p:cNvPicPr>
          <p:nvPr/>
        </p:nvPicPr>
        <p:blipFill>
          <a:blip r:embed="rId2">
            <a:extLst/>
          </a:blip>
          <a:stretch>
            <a:fillRect/>
          </a:stretch>
        </p:blipFill>
        <p:spPr>
          <a:xfrm>
            <a:off x="-67046" y="8322807"/>
            <a:ext cx="3519453" cy="1233787"/>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8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86">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386">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0" presetID="1" grpId="1" fill="hold">
                                  <p:stCondLst>
                                    <p:cond delay="0"/>
                                  </p:stCondLst>
                                  <p:iterate type="el" backwards="0">
                                    <p:tmAbs val="0"/>
                                  </p:iterate>
                                  <p:childTnLst>
                                    <p:set>
                                      <p:cBhvr>
                                        <p:cTn id="14" fill="hold"/>
                                        <p:tgtEl>
                                          <p:spTgt spid="386">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86"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0" name="Independent Redistricting Commission"/>
          <p:cNvSpPr txBox="1"/>
          <p:nvPr>
            <p:ph type="title"/>
          </p:nvPr>
        </p:nvSpPr>
        <p:spPr>
          <a:xfrm>
            <a:off x="650238" y="588432"/>
            <a:ext cx="11704324" cy="758614"/>
          </a:xfrm>
          <a:prstGeom prst="rect">
            <a:avLst/>
          </a:prstGeom>
        </p:spPr>
        <p:txBody>
          <a:bodyPr/>
          <a:lstStyle>
            <a:lvl1pPr defTabSz="947581">
              <a:defRPr sz="3100"/>
            </a:lvl1pPr>
          </a:lstStyle>
          <a:p>
            <a:pPr/>
            <a:r>
              <a:t>Recommendations for Fair and Open Process</a:t>
            </a:r>
          </a:p>
        </p:txBody>
      </p:sp>
      <p:sp>
        <p:nvSpPr>
          <p:cNvPr id="391" name="We draw the lines!…"/>
          <p:cNvSpPr txBox="1"/>
          <p:nvPr>
            <p:ph type="body" idx="1"/>
          </p:nvPr>
        </p:nvSpPr>
        <p:spPr>
          <a:xfrm>
            <a:off x="527912" y="1702741"/>
            <a:ext cx="11948976" cy="6899914"/>
          </a:xfrm>
          <a:prstGeom prst="rect">
            <a:avLst/>
          </a:prstGeom>
        </p:spPr>
        <p:txBody>
          <a:bodyPr/>
          <a:lstStyle/>
          <a:p>
            <a:pPr marL="456055" indent="-456055" defTabSz="1245339">
              <a:lnSpc>
                <a:spcPct val="103500"/>
              </a:lnSpc>
              <a:defRPr b="1" sz="3300"/>
            </a:pPr>
            <a:r>
              <a:t>Recommendation 1:</a:t>
            </a:r>
            <a:r>
              <a:rPr b="0"/>
              <a:t> Hold a public hearing with public testimony on any proposed maps after they have been drawn, but before they pass through Committee. Provide adequate notice to the public about this hearing and an opportunity to review the maps before the hearing.</a:t>
            </a:r>
          </a:p>
          <a:p>
            <a:pPr marL="456055" indent="-456055" defTabSz="1245339">
              <a:lnSpc>
                <a:spcPct val="103500"/>
              </a:lnSpc>
              <a:defRPr b="1" sz="3300"/>
            </a:pPr>
            <a:r>
              <a:t>Explanation: </a:t>
            </a:r>
            <a:r>
              <a:rPr b="0"/>
              <a:t>Because of the timing census data is, it is not possible to draw maps until the legislative session is underway. In past cycles, the legislature has not held hearings on maps after they have actually been drawn. Any fair and open process should at the very least include the ability for public comment before a map is passed to a final vote of the legislature. </a:t>
            </a:r>
          </a:p>
        </p:txBody>
      </p:sp>
      <p:sp>
        <p:nvSpPr>
          <p:cNvPr id="392" name="Line"/>
          <p:cNvSpPr/>
          <p:nvPr/>
        </p:nvSpPr>
        <p:spPr>
          <a:xfrm>
            <a:off x="390614" y="1334347"/>
            <a:ext cx="12223571" cy="1"/>
          </a:xfrm>
          <a:prstGeom prst="line">
            <a:avLst/>
          </a:prstGeom>
          <a:ln w="50800">
            <a:solidFill>
              <a:srgbClr val="BB2719"/>
            </a:solidFill>
            <a:miter lim="400000"/>
          </a:ln>
        </p:spPr>
        <p:txBody>
          <a:bodyPr lIns="45718" tIns="45718" rIns="45718" bIns="45718"/>
          <a:lstStyle/>
          <a:p>
            <a:pPr/>
          </a:p>
        </p:txBody>
      </p:sp>
      <p:pic>
        <p:nvPicPr>
          <p:cNvPr id="393" name="TCRP Logo.jpg" descr="TCRP Logo.jpg"/>
          <p:cNvPicPr>
            <a:picLocks noChangeAspect="1"/>
          </p:cNvPicPr>
          <p:nvPr/>
        </p:nvPicPr>
        <p:blipFill>
          <a:blip r:embed="rId2">
            <a:extLst/>
          </a:blip>
          <a:stretch>
            <a:fillRect/>
          </a:stretch>
        </p:blipFill>
        <p:spPr>
          <a:xfrm>
            <a:off x="-67046" y="8322807"/>
            <a:ext cx="3519453" cy="123378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9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91">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391">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91"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5" name="Independent Redistricting Commission"/>
          <p:cNvSpPr txBox="1"/>
          <p:nvPr>
            <p:ph type="title"/>
          </p:nvPr>
        </p:nvSpPr>
        <p:spPr>
          <a:xfrm>
            <a:off x="650238" y="588432"/>
            <a:ext cx="11704324" cy="758614"/>
          </a:xfrm>
          <a:prstGeom prst="rect">
            <a:avLst/>
          </a:prstGeom>
        </p:spPr>
        <p:txBody>
          <a:bodyPr/>
          <a:lstStyle>
            <a:lvl1pPr defTabSz="947581">
              <a:defRPr sz="3100"/>
            </a:lvl1pPr>
          </a:lstStyle>
          <a:p>
            <a:pPr/>
            <a:r>
              <a:t>Recommendations for Fair and Open Process</a:t>
            </a:r>
          </a:p>
        </p:txBody>
      </p:sp>
      <p:sp>
        <p:nvSpPr>
          <p:cNvPr id="396" name="We draw the lines!…"/>
          <p:cNvSpPr txBox="1"/>
          <p:nvPr>
            <p:ph type="body" idx="1"/>
          </p:nvPr>
        </p:nvSpPr>
        <p:spPr>
          <a:xfrm>
            <a:off x="527912" y="1702741"/>
            <a:ext cx="11948976" cy="6899914"/>
          </a:xfrm>
          <a:prstGeom prst="rect">
            <a:avLst/>
          </a:prstGeom>
        </p:spPr>
        <p:txBody>
          <a:bodyPr/>
          <a:lstStyle/>
          <a:p>
            <a:pPr marL="456055" indent="-456055" defTabSz="1245339">
              <a:defRPr b="1" sz="3300"/>
            </a:pPr>
            <a:r>
              <a:t>Recommendation 2:</a:t>
            </a:r>
            <a:r>
              <a:rPr b="0"/>
              <a:t> Allow enough time at hearings for other legislators and the public to introduce alternative map suggestions. </a:t>
            </a:r>
          </a:p>
          <a:p>
            <a:pPr marL="456055" indent="-456055" defTabSz="1245339">
              <a:defRPr b="1" sz="3300"/>
            </a:pPr>
            <a:r>
              <a:t>Explanation: </a:t>
            </a:r>
            <a:r>
              <a:rPr b="0"/>
              <a:t>To demonstrate any problems with proposed maps, you have to show that better alternatives are possible. The redistricting committees are in control of how much and what type of testimony can be presented at a public hearing. The committees need to ensure that there is sufficient time and technical capability for alternative proposals to be examined which can help demonstrate flaws in the proposed maps.</a:t>
            </a:r>
          </a:p>
        </p:txBody>
      </p:sp>
      <p:sp>
        <p:nvSpPr>
          <p:cNvPr id="397" name="Line"/>
          <p:cNvSpPr/>
          <p:nvPr/>
        </p:nvSpPr>
        <p:spPr>
          <a:xfrm>
            <a:off x="390614" y="1334347"/>
            <a:ext cx="12223571" cy="1"/>
          </a:xfrm>
          <a:prstGeom prst="line">
            <a:avLst/>
          </a:prstGeom>
          <a:ln w="50800">
            <a:solidFill>
              <a:srgbClr val="BB2719"/>
            </a:solidFill>
            <a:miter lim="400000"/>
          </a:ln>
        </p:spPr>
        <p:txBody>
          <a:bodyPr lIns="45718" tIns="45718" rIns="45718" bIns="45718"/>
          <a:lstStyle/>
          <a:p>
            <a:pPr/>
          </a:p>
        </p:txBody>
      </p:sp>
      <p:pic>
        <p:nvPicPr>
          <p:cNvPr id="398" name="TCRP Logo.jpg" descr="TCRP Logo.jpg"/>
          <p:cNvPicPr>
            <a:picLocks noChangeAspect="1"/>
          </p:cNvPicPr>
          <p:nvPr/>
        </p:nvPicPr>
        <p:blipFill>
          <a:blip r:embed="rId2">
            <a:extLst/>
          </a:blip>
          <a:stretch>
            <a:fillRect/>
          </a:stretch>
        </p:blipFill>
        <p:spPr>
          <a:xfrm>
            <a:off x="-67046" y="8322807"/>
            <a:ext cx="3519453" cy="123378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9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96">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396">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96"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0" name="Independent Redistricting Commission"/>
          <p:cNvSpPr txBox="1"/>
          <p:nvPr>
            <p:ph type="title"/>
          </p:nvPr>
        </p:nvSpPr>
        <p:spPr>
          <a:xfrm>
            <a:off x="650238" y="588432"/>
            <a:ext cx="11704324" cy="758614"/>
          </a:xfrm>
          <a:prstGeom prst="rect">
            <a:avLst/>
          </a:prstGeom>
        </p:spPr>
        <p:txBody>
          <a:bodyPr/>
          <a:lstStyle>
            <a:lvl1pPr defTabSz="947581">
              <a:defRPr sz="3100"/>
            </a:lvl1pPr>
          </a:lstStyle>
          <a:p>
            <a:pPr/>
            <a:r>
              <a:t>Recommendations for Fair and Open Process</a:t>
            </a:r>
          </a:p>
        </p:txBody>
      </p:sp>
      <p:sp>
        <p:nvSpPr>
          <p:cNvPr id="401" name="We draw the lines!…"/>
          <p:cNvSpPr txBox="1"/>
          <p:nvPr>
            <p:ph type="body" idx="1"/>
          </p:nvPr>
        </p:nvSpPr>
        <p:spPr>
          <a:xfrm>
            <a:off x="527912" y="1702741"/>
            <a:ext cx="11948976" cy="6899914"/>
          </a:xfrm>
          <a:prstGeom prst="rect">
            <a:avLst/>
          </a:prstGeom>
        </p:spPr>
        <p:txBody>
          <a:bodyPr/>
          <a:lstStyle/>
          <a:p>
            <a:pPr marL="456055" indent="-456055" defTabSz="1245339">
              <a:lnSpc>
                <a:spcPct val="103500"/>
              </a:lnSpc>
              <a:defRPr b="1" sz="2800"/>
            </a:pPr>
            <a:r>
              <a:t>Recommendation 3:</a:t>
            </a:r>
            <a:r>
              <a:rPr b="0"/>
              <a:t> Explain how the maps were drawn, and why there was any deviation from traditional redistricting principles (e.g. county and precinct splits, population deviations). Include analysis of how these maps affect the ability of historically disenfranchised groups to elect candidates.</a:t>
            </a:r>
          </a:p>
          <a:p>
            <a:pPr marL="456055" indent="-456055" defTabSz="1245339">
              <a:lnSpc>
                <a:spcPct val="103500"/>
              </a:lnSpc>
              <a:defRPr b="1" sz="2800"/>
            </a:pPr>
            <a:r>
              <a:t>Explanation: </a:t>
            </a:r>
            <a:r>
              <a:rPr b="0"/>
              <a:t>Although it can be necessary to draw complicated districts to make fair and legal maps, deviating from traditional principles can also indicate unfair manipulation. A legislator who wishes to have a map adopted should be willing to explain why they made their choices and what process they followed in drawing their maps. Additionally, given Texas’s history of racial discrimination and Voting Rights Act violations, a legislator should include with any map an explanation of how their map affects the ability of minority communities to elect candidates of their choice.</a:t>
            </a:r>
          </a:p>
        </p:txBody>
      </p:sp>
      <p:sp>
        <p:nvSpPr>
          <p:cNvPr id="402" name="Line"/>
          <p:cNvSpPr/>
          <p:nvPr/>
        </p:nvSpPr>
        <p:spPr>
          <a:xfrm>
            <a:off x="390614" y="1334347"/>
            <a:ext cx="12223571" cy="1"/>
          </a:xfrm>
          <a:prstGeom prst="line">
            <a:avLst/>
          </a:prstGeom>
          <a:ln w="50800">
            <a:solidFill>
              <a:srgbClr val="BB2719"/>
            </a:solidFill>
            <a:miter lim="400000"/>
          </a:ln>
        </p:spPr>
        <p:txBody>
          <a:bodyPr lIns="45718" tIns="45718" rIns="45718" bIns="45718"/>
          <a:lstStyle/>
          <a:p>
            <a:pPr/>
          </a:p>
        </p:txBody>
      </p:sp>
      <p:pic>
        <p:nvPicPr>
          <p:cNvPr id="403" name="TCRP Logo.jpg" descr="TCRP Logo.jpg"/>
          <p:cNvPicPr>
            <a:picLocks noChangeAspect="1"/>
          </p:cNvPicPr>
          <p:nvPr/>
        </p:nvPicPr>
        <p:blipFill>
          <a:blip r:embed="rId2">
            <a:extLst/>
          </a:blip>
          <a:stretch>
            <a:fillRect/>
          </a:stretch>
        </p:blipFill>
        <p:spPr>
          <a:xfrm>
            <a:off x="-67046" y="8322807"/>
            <a:ext cx="3519453" cy="123378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0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401">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401">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01"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5" name="Independent Redistricting Commission"/>
          <p:cNvSpPr txBox="1"/>
          <p:nvPr>
            <p:ph type="title"/>
          </p:nvPr>
        </p:nvSpPr>
        <p:spPr>
          <a:xfrm>
            <a:off x="650238" y="588432"/>
            <a:ext cx="11704324" cy="758614"/>
          </a:xfrm>
          <a:prstGeom prst="rect">
            <a:avLst/>
          </a:prstGeom>
        </p:spPr>
        <p:txBody>
          <a:bodyPr/>
          <a:lstStyle>
            <a:lvl1pPr defTabSz="947581">
              <a:defRPr sz="3100"/>
            </a:lvl1pPr>
          </a:lstStyle>
          <a:p>
            <a:pPr/>
            <a:r>
              <a:t>Recommendations for Fair and Open Process</a:t>
            </a:r>
          </a:p>
        </p:txBody>
      </p:sp>
      <p:sp>
        <p:nvSpPr>
          <p:cNvPr id="406" name="We draw the lines!…"/>
          <p:cNvSpPr txBox="1"/>
          <p:nvPr>
            <p:ph type="body" idx="1"/>
          </p:nvPr>
        </p:nvSpPr>
        <p:spPr>
          <a:xfrm>
            <a:off x="527912" y="1702741"/>
            <a:ext cx="11948976" cy="6899914"/>
          </a:xfrm>
          <a:prstGeom prst="rect">
            <a:avLst/>
          </a:prstGeom>
        </p:spPr>
        <p:txBody>
          <a:bodyPr/>
          <a:lstStyle/>
          <a:p>
            <a:pPr marL="456055" indent="-456055" defTabSz="1245339">
              <a:defRPr b="1" sz="3300"/>
            </a:pPr>
            <a:r>
              <a:t>Recommendation 4:</a:t>
            </a:r>
            <a:r>
              <a:rPr b="0"/>
              <a:t> Don’t look at partisan data (data showing which political party people vote for) while drawing maps.</a:t>
            </a:r>
          </a:p>
          <a:p>
            <a:pPr marL="0" indent="0" defTabSz="1245339">
              <a:buSzTx/>
              <a:buNone/>
              <a:defRPr sz="3300"/>
            </a:pPr>
          </a:p>
          <a:p>
            <a:pPr marL="456055" indent="-456055" defTabSz="1245339">
              <a:defRPr b="1" sz="3300"/>
            </a:pPr>
            <a:r>
              <a:t>Explanation: </a:t>
            </a:r>
            <a:r>
              <a:rPr b="0"/>
              <a:t>Manipulating maps to artificially distort political power undermines the principle of a representative government. The government should represent a fair cross-section of society and partisan manipulation makes that impossible.</a:t>
            </a:r>
          </a:p>
        </p:txBody>
      </p:sp>
      <p:sp>
        <p:nvSpPr>
          <p:cNvPr id="407" name="Line"/>
          <p:cNvSpPr/>
          <p:nvPr/>
        </p:nvSpPr>
        <p:spPr>
          <a:xfrm>
            <a:off x="390614" y="1334347"/>
            <a:ext cx="12223571" cy="1"/>
          </a:xfrm>
          <a:prstGeom prst="line">
            <a:avLst/>
          </a:prstGeom>
          <a:ln w="50800">
            <a:solidFill>
              <a:srgbClr val="BB2719"/>
            </a:solidFill>
            <a:miter lim="400000"/>
          </a:ln>
        </p:spPr>
        <p:txBody>
          <a:bodyPr lIns="45718" tIns="45718" rIns="45718" bIns="45718"/>
          <a:lstStyle/>
          <a:p>
            <a:pPr/>
          </a:p>
        </p:txBody>
      </p:sp>
      <p:pic>
        <p:nvPicPr>
          <p:cNvPr id="408" name="TCRP Logo.jpg" descr="TCRP Logo.jpg"/>
          <p:cNvPicPr>
            <a:picLocks noChangeAspect="1"/>
          </p:cNvPicPr>
          <p:nvPr/>
        </p:nvPicPr>
        <p:blipFill>
          <a:blip r:embed="rId2">
            <a:extLst/>
          </a:blip>
          <a:stretch>
            <a:fillRect/>
          </a:stretch>
        </p:blipFill>
        <p:spPr>
          <a:xfrm>
            <a:off x="-67046" y="8322807"/>
            <a:ext cx="3519453" cy="123378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0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406">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406">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0" presetID="1" grpId="1" fill="hold">
                                  <p:stCondLst>
                                    <p:cond delay="0"/>
                                  </p:stCondLst>
                                  <p:iterate type="el" backwards="0">
                                    <p:tmAbs val="0"/>
                                  </p:iterate>
                                  <p:childTnLst>
                                    <p:set>
                                      <p:cBhvr>
                                        <p:cTn id="14" fill="hold"/>
                                        <p:tgtEl>
                                          <p:spTgt spid="406">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06"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0" name="Independent Redistricting Commission"/>
          <p:cNvSpPr txBox="1"/>
          <p:nvPr>
            <p:ph type="title"/>
          </p:nvPr>
        </p:nvSpPr>
        <p:spPr>
          <a:xfrm>
            <a:off x="650238" y="588432"/>
            <a:ext cx="11704324" cy="758614"/>
          </a:xfrm>
          <a:prstGeom prst="rect">
            <a:avLst/>
          </a:prstGeom>
        </p:spPr>
        <p:txBody>
          <a:bodyPr/>
          <a:lstStyle>
            <a:lvl1pPr defTabSz="947581">
              <a:defRPr sz="3100"/>
            </a:lvl1pPr>
          </a:lstStyle>
          <a:p>
            <a:pPr/>
            <a:r>
              <a:t>Recommendations for Fair and Open Process</a:t>
            </a:r>
          </a:p>
        </p:txBody>
      </p:sp>
      <p:sp>
        <p:nvSpPr>
          <p:cNvPr id="411" name="We draw the lines!…"/>
          <p:cNvSpPr txBox="1"/>
          <p:nvPr>
            <p:ph type="body" idx="1"/>
          </p:nvPr>
        </p:nvSpPr>
        <p:spPr>
          <a:xfrm>
            <a:off x="527912" y="1702741"/>
            <a:ext cx="11948976" cy="6899914"/>
          </a:xfrm>
          <a:prstGeom prst="rect">
            <a:avLst/>
          </a:prstGeom>
        </p:spPr>
        <p:txBody>
          <a:bodyPr/>
          <a:lstStyle/>
          <a:p>
            <a:pPr marL="456055" indent="-456055" defTabSz="1245339">
              <a:defRPr b="1" sz="3300"/>
            </a:pPr>
            <a:r>
              <a:t>Recommendation 5:</a:t>
            </a:r>
            <a:r>
              <a:rPr b="0"/>
              <a:t> Make all communications open regarding proposed maps.</a:t>
            </a:r>
          </a:p>
          <a:p>
            <a:pPr marL="456055" indent="-456055" defTabSz="1245339">
              <a:defRPr b="1" sz="3300"/>
            </a:pPr>
          </a:p>
          <a:p>
            <a:pPr marL="456055" indent="-456055" defTabSz="1245339">
              <a:defRPr b="1" sz="3300"/>
            </a:pPr>
            <a:r>
              <a:t>Explanation: </a:t>
            </a:r>
            <a:r>
              <a:rPr b="0"/>
              <a:t>Legislators can try to hide behind “legislative privilege” to shield their communications from the public. Given the history of discriminatory redistricting and the federal court’s warning to engage in a fair and open process, legislative privilege should not be invoked when it comes to drawing maps. Any politician that wishes to have their map considered should be fully open and transparent about how and why they created their maps.</a:t>
            </a:r>
          </a:p>
        </p:txBody>
      </p:sp>
      <p:sp>
        <p:nvSpPr>
          <p:cNvPr id="412" name="Line"/>
          <p:cNvSpPr/>
          <p:nvPr/>
        </p:nvSpPr>
        <p:spPr>
          <a:xfrm>
            <a:off x="390614" y="1334347"/>
            <a:ext cx="12223571" cy="1"/>
          </a:xfrm>
          <a:prstGeom prst="line">
            <a:avLst/>
          </a:prstGeom>
          <a:ln w="50800">
            <a:solidFill>
              <a:srgbClr val="BB2719"/>
            </a:solidFill>
            <a:miter lim="400000"/>
          </a:ln>
        </p:spPr>
        <p:txBody>
          <a:bodyPr lIns="45718" tIns="45718" rIns="45718" bIns="45718"/>
          <a:lstStyle/>
          <a:p>
            <a:pPr/>
          </a:p>
        </p:txBody>
      </p:sp>
      <p:pic>
        <p:nvPicPr>
          <p:cNvPr id="413" name="TCRP Logo.jpg" descr="TCRP Logo.jpg"/>
          <p:cNvPicPr>
            <a:picLocks noChangeAspect="1"/>
          </p:cNvPicPr>
          <p:nvPr/>
        </p:nvPicPr>
        <p:blipFill>
          <a:blip r:embed="rId2">
            <a:extLst/>
          </a:blip>
          <a:stretch>
            <a:fillRect/>
          </a:stretch>
        </p:blipFill>
        <p:spPr>
          <a:xfrm>
            <a:off x="-67046" y="8322807"/>
            <a:ext cx="3519453" cy="123378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1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411">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411">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0" presetID="1" grpId="1" fill="hold">
                                  <p:stCondLst>
                                    <p:cond delay="0"/>
                                  </p:stCondLst>
                                  <p:iterate type="el" backwards="0">
                                    <p:tmAbs val="0"/>
                                  </p:iterate>
                                  <p:childTnLst>
                                    <p:set>
                                      <p:cBhvr>
                                        <p:cTn id="14" fill="hold"/>
                                        <p:tgtEl>
                                          <p:spTgt spid="411">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11"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5" name="Independent Redistricting Commission"/>
          <p:cNvSpPr txBox="1"/>
          <p:nvPr>
            <p:ph type="title"/>
          </p:nvPr>
        </p:nvSpPr>
        <p:spPr>
          <a:xfrm>
            <a:off x="650238" y="588432"/>
            <a:ext cx="11704324" cy="758614"/>
          </a:xfrm>
          <a:prstGeom prst="rect">
            <a:avLst/>
          </a:prstGeom>
        </p:spPr>
        <p:txBody>
          <a:bodyPr/>
          <a:lstStyle>
            <a:lvl1pPr defTabSz="947581">
              <a:defRPr sz="3100"/>
            </a:lvl1pPr>
          </a:lstStyle>
          <a:p>
            <a:pPr/>
            <a:r>
              <a:t>Demanding a Fair and Open Process</a:t>
            </a:r>
          </a:p>
        </p:txBody>
      </p:sp>
      <p:sp>
        <p:nvSpPr>
          <p:cNvPr id="416" name="We draw the lines!…"/>
          <p:cNvSpPr txBox="1"/>
          <p:nvPr>
            <p:ph type="body" idx="1"/>
          </p:nvPr>
        </p:nvSpPr>
        <p:spPr>
          <a:xfrm>
            <a:off x="527912" y="1702741"/>
            <a:ext cx="11948976" cy="6899914"/>
          </a:xfrm>
          <a:prstGeom prst="rect">
            <a:avLst/>
          </a:prstGeom>
        </p:spPr>
        <p:txBody>
          <a:bodyPr/>
          <a:lstStyle/>
          <a:p>
            <a:pPr marL="456055" indent="-456055" defTabSz="1245339">
              <a:defRPr sz="3300"/>
            </a:pPr>
            <a:r>
              <a:t>With the Legislature preparing to hold field hearings across the state, now is the chance for the community to make its voice heard.</a:t>
            </a:r>
          </a:p>
          <a:p>
            <a:pPr marL="0" indent="0" defTabSz="1245339">
              <a:buSzTx/>
              <a:buNone/>
              <a:defRPr sz="3300"/>
            </a:pPr>
          </a:p>
          <a:p>
            <a:pPr marL="456055" indent="-456055" defTabSz="1245339">
              <a:defRPr sz="3300"/>
            </a:pPr>
            <a:r>
              <a:t>Demanding a fair process now will set the stage for more concrete opportunities when it matters – the 2021 legislative session</a:t>
            </a:r>
          </a:p>
        </p:txBody>
      </p:sp>
      <p:sp>
        <p:nvSpPr>
          <p:cNvPr id="417" name="Line"/>
          <p:cNvSpPr/>
          <p:nvPr/>
        </p:nvSpPr>
        <p:spPr>
          <a:xfrm>
            <a:off x="390614" y="1334347"/>
            <a:ext cx="12223571" cy="1"/>
          </a:xfrm>
          <a:prstGeom prst="line">
            <a:avLst/>
          </a:prstGeom>
          <a:ln w="50800">
            <a:solidFill>
              <a:srgbClr val="BB2719"/>
            </a:solidFill>
            <a:miter lim="400000"/>
          </a:ln>
        </p:spPr>
        <p:txBody>
          <a:bodyPr lIns="45718" tIns="45718" rIns="45718" bIns="45718"/>
          <a:lstStyle/>
          <a:p>
            <a:pPr/>
          </a:p>
        </p:txBody>
      </p:sp>
      <p:pic>
        <p:nvPicPr>
          <p:cNvPr id="418" name="TCRP Logo.jpg" descr="TCRP Logo.jpg"/>
          <p:cNvPicPr>
            <a:picLocks noChangeAspect="1"/>
          </p:cNvPicPr>
          <p:nvPr/>
        </p:nvPicPr>
        <p:blipFill>
          <a:blip r:embed="rId2">
            <a:extLst/>
          </a:blip>
          <a:stretch>
            <a:fillRect/>
          </a:stretch>
        </p:blipFill>
        <p:spPr>
          <a:xfrm>
            <a:off x="-67046" y="8322807"/>
            <a:ext cx="3519453" cy="123378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1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416">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416">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0" presetID="1" grpId="1" fill="hold">
                                  <p:stCondLst>
                                    <p:cond delay="0"/>
                                  </p:stCondLst>
                                  <p:iterate type="el" backwards="0">
                                    <p:tmAbs val="0"/>
                                  </p:iterate>
                                  <p:childTnLst>
                                    <p:set>
                                      <p:cBhvr>
                                        <p:cTn id="14" fill="hold"/>
                                        <p:tgtEl>
                                          <p:spTgt spid="416">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16" grpId="1"/>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0" name="Independent Redistricting Commission"/>
          <p:cNvSpPr txBox="1"/>
          <p:nvPr>
            <p:ph type="title"/>
          </p:nvPr>
        </p:nvSpPr>
        <p:spPr>
          <a:xfrm>
            <a:off x="650238" y="588432"/>
            <a:ext cx="11704324" cy="758614"/>
          </a:xfrm>
          <a:prstGeom prst="rect">
            <a:avLst/>
          </a:prstGeom>
        </p:spPr>
        <p:txBody>
          <a:bodyPr/>
          <a:lstStyle>
            <a:lvl1pPr defTabSz="947581">
              <a:defRPr sz="3100"/>
            </a:lvl1pPr>
          </a:lstStyle>
          <a:p>
            <a:pPr/>
            <a:r>
              <a:t>Writing Testimony on Fair and Open Process</a:t>
            </a:r>
          </a:p>
        </p:txBody>
      </p:sp>
      <p:sp>
        <p:nvSpPr>
          <p:cNvPr id="421" name="We draw the lines!…"/>
          <p:cNvSpPr txBox="1"/>
          <p:nvPr>
            <p:ph type="body" idx="1"/>
          </p:nvPr>
        </p:nvSpPr>
        <p:spPr>
          <a:xfrm>
            <a:off x="527912" y="1702741"/>
            <a:ext cx="11948976" cy="6899914"/>
          </a:xfrm>
          <a:prstGeom prst="rect">
            <a:avLst/>
          </a:prstGeom>
        </p:spPr>
        <p:txBody>
          <a:bodyPr/>
          <a:lstStyle/>
          <a:p>
            <a:pPr marL="456055" indent="-456055" defTabSz="1245339">
              <a:defRPr sz="3300"/>
            </a:pPr>
            <a:r>
              <a:t>Introduce yourself to the Committee and state the topic of your testimony </a:t>
            </a:r>
          </a:p>
          <a:p>
            <a:pPr marL="456055" indent="-456055" defTabSz="1245339">
              <a:defRPr sz="3300"/>
            </a:pPr>
            <a:r>
              <a:t>Put into your own words how redistricting affects you and the issues that are important to you and your community.</a:t>
            </a:r>
          </a:p>
          <a:p>
            <a:pPr marL="456055" indent="-456055" defTabSz="1245339">
              <a:defRPr sz="3300"/>
            </a:pPr>
            <a:r>
              <a:t>Reference the broken process in the past and how it undermines principles of democracy when politicians choose their voters instead of voters choosing the politicians.</a:t>
            </a:r>
          </a:p>
          <a:p>
            <a:pPr marL="456055" indent="-456055" defTabSz="1245339">
              <a:defRPr sz="3300"/>
            </a:pPr>
            <a:r>
              <a:t>Make recommendations for improved process</a:t>
            </a:r>
          </a:p>
          <a:p>
            <a:pPr marL="456055" indent="-456055" defTabSz="1245339">
              <a:defRPr sz="3300"/>
            </a:pPr>
            <a:r>
              <a:t>Close</a:t>
            </a:r>
          </a:p>
        </p:txBody>
      </p:sp>
      <p:sp>
        <p:nvSpPr>
          <p:cNvPr id="422" name="Line"/>
          <p:cNvSpPr/>
          <p:nvPr/>
        </p:nvSpPr>
        <p:spPr>
          <a:xfrm>
            <a:off x="390614" y="1334347"/>
            <a:ext cx="12223571" cy="1"/>
          </a:xfrm>
          <a:prstGeom prst="line">
            <a:avLst/>
          </a:prstGeom>
          <a:ln w="50800">
            <a:solidFill>
              <a:srgbClr val="BB2719"/>
            </a:solidFill>
            <a:miter lim="400000"/>
          </a:ln>
        </p:spPr>
        <p:txBody>
          <a:bodyPr lIns="45718" tIns="45718" rIns="45718" bIns="45718"/>
          <a:lstStyle/>
          <a:p>
            <a:pPr/>
          </a:p>
        </p:txBody>
      </p:sp>
      <p:pic>
        <p:nvPicPr>
          <p:cNvPr id="423" name="TCRP Logo.jpg" descr="TCRP Logo.jpg"/>
          <p:cNvPicPr>
            <a:picLocks noChangeAspect="1"/>
          </p:cNvPicPr>
          <p:nvPr/>
        </p:nvPicPr>
        <p:blipFill>
          <a:blip r:embed="rId2">
            <a:extLst/>
          </a:blip>
          <a:stretch>
            <a:fillRect/>
          </a:stretch>
        </p:blipFill>
        <p:spPr>
          <a:xfrm>
            <a:off x="-67046" y="8322807"/>
            <a:ext cx="3519453" cy="123378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2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421">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421">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0" presetID="1" grpId="1" fill="hold">
                                  <p:stCondLst>
                                    <p:cond delay="0"/>
                                  </p:stCondLst>
                                  <p:iterate type="el" backwards="0">
                                    <p:tmAbs val="0"/>
                                  </p:iterate>
                                  <p:childTnLst>
                                    <p:set>
                                      <p:cBhvr>
                                        <p:cTn id="14" fill="hold"/>
                                        <p:tgtEl>
                                          <p:spTgt spid="421">
                                            <p:txEl>
                                              <p:pRg st="2" end="2"/>
                                            </p:txEl>
                                          </p:spTgt>
                                        </p:tgtEl>
                                        <p:attrNameLst>
                                          <p:attrName>style.visibility</p:attrName>
                                        </p:attrNameLst>
                                      </p:cBhvr>
                                      <p:to>
                                        <p:strVal val="visible"/>
                                      </p:to>
                                    </p:set>
                                  </p:childTnLst>
                                </p:cTn>
                              </p:par>
                            </p:childTnLst>
                          </p:cTn>
                        </p:par>
                        <p:par>
                          <p:cTn id="15" fill="hold">
                            <p:stCondLst>
                              <p:cond delay="0"/>
                            </p:stCondLst>
                            <p:childTnLst>
                              <p:par>
                                <p:cTn id="16" presetClass="entr" nodeType="afterEffect" presetSubtype="0" presetID="1" grpId="1" fill="hold">
                                  <p:stCondLst>
                                    <p:cond delay="0"/>
                                  </p:stCondLst>
                                  <p:iterate type="el" backwards="0">
                                    <p:tmAbs val="0"/>
                                  </p:iterate>
                                  <p:childTnLst>
                                    <p:set>
                                      <p:cBhvr>
                                        <p:cTn id="17" fill="hold"/>
                                        <p:tgtEl>
                                          <p:spTgt spid="421">
                                            <p:txEl>
                                              <p:pRg st="3" end="3"/>
                                            </p:txEl>
                                          </p:spTgt>
                                        </p:tgtEl>
                                        <p:attrNameLst>
                                          <p:attrName>style.visibility</p:attrName>
                                        </p:attrNameLst>
                                      </p:cBhvr>
                                      <p:to>
                                        <p:strVal val="visible"/>
                                      </p:to>
                                    </p:set>
                                  </p:childTnLst>
                                </p:cTn>
                              </p:par>
                            </p:childTnLst>
                          </p:cTn>
                        </p:par>
                        <p:par>
                          <p:cTn id="18" fill="hold">
                            <p:stCondLst>
                              <p:cond delay="0"/>
                            </p:stCondLst>
                            <p:childTnLst>
                              <p:par>
                                <p:cTn id="19" presetClass="entr" nodeType="afterEffect" presetSubtype="0" presetID="1" grpId="1" fill="hold">
                                  <p:stCondLst>
                                    <p:cond delay="0"/>
                                  </p:stCondLst>
                                  <p:iterate type="el" backwards="0">
                                    <p:tmAbs val="0"/>
                                  </p:iterate>
                                  <p:childTnLst>
                                    <p:set>
                                      <p:cBhvr>
                                        <p:cTn id="20" fill="hold"/>
                                        <p:tgtEl>
                                          <p:spTgt spid="421">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21"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5" name="Questions to Consider:…"/>
          <p:cNvSpPr txBox="1"/>
          <p:nvPr/>
        </p:nvSpPr>
        <p:spPr>
          <a:xfrm>
            <a:off x="1023105" y="1691059"/>
            <a:ext cx="10958590" cy="63714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4000">
                <a:solidFill>
                  <a:srgbClr val="1F497D"/>
                </a:solidFill>
                <a:latin typeface="Arial"/>
                <a:ea typeface="Arial"/>
                <a:cs typeface="Arial"/>
                <a:sym typeface="Arial"/>
              </a:defRPr>
            </a:pPr>
            <a:r>
              <a:t>Questions to Consider:</a:t>
            </a:r>
            <a:endParaRPr>
              <a:solidFill>
                <a:srgbClr val="222222"/>
              </a:solidFill>
            </a:endParaRPr>
          </a:p>
          <a:p>
            <a:pPr algn="l" defTabSz="457200">
              <a:defRPr sz="4000">
                <a:solidFill>
                  <a:srgbClr val="1F497D"/>
                </a:solidFill>
                <a:latin typeface="Arial"/>
                <a:ea typeface="Arial"/>
                <a:cs typeface="Arial"/>
                <a:sym typeface="Arial"/>
              </a:defRPr>
            </a:pPr>
            <a:r>
              <a:t> </a:t>
            </a:r>
            <a:endParaRPr>
              <a:solidFill>
                <a:srgbClr val="222222"/>
              </a:solidFill>
            </a:endParaRPr>
          </a:p>
          <a:p>
            <a:pPr algn="l" defTabSz="457200">
              <a:defRPr sz="4000">
                <a:solidFill>
                  <a:srgbClr val="1F497D"/>
                </a:solidFill>
                <a:latin typeface="Arial"/>
                <a:ea typeface="Arial"/>
                <a:cs typeface="Arial"/>
                <a:sym typeface="Arial"/>
              </a:defRPr>
            </a:pPr>
            <a:r>
              <a:t>How does your community or group interact with government at the state and US level? </a:t>
            </a:r>
            <a:endParaRPr>
              <a:solidFill>
                <a:srgbClr val="222222"/>
              </a:solidFill>
            </a:endParaRPr>
          </a:p>
          <a:p>
            <a:pPr algn="l" defTabSz="457200">
              <a:defRPr sz="4000">
                <a:solidFill>
                  <a:srgbClr val="1F497D"/>
                </a:solidFill>
                <a:latin typeface="Arial"/>
                <a:ea typeface="Arial"/>
                <a:cs typeface="Arial"/>
                <a:sym typeface="Arial"/>
              </a:defRPr>
            </a:pPr>
            <a:r>
              <a:t> </a:t>
            </a:r>
            <a:endParaRPr>
              <a:solidFill>
                <a:srgbClr val="222222"/>
              </a:solidFill>
            </a:endParaRPr>
          </a:p>
          <a:p>
            <a:pPr algn="l" defTabSz="457200">
              <a:defRPr sz="4000">
                <a:solidFill>
                  <a:srgbClr val="1F497D"/>
                </a:solidFill>
                <a:latin typeface="Arial"/>
                <a:ea typeface="Arial"/>
                <a:cs typeface="Arial"/>
                <a:sym typeface="Arial"/>
              </a:defRPr>
            </a:pPr>
            <a:r>
              <a:t>Can you think of areas of common interest that you or your group have that might be impacted by legislation?  For example, topics might include social, cultural, economic, ethnic or racial interests common to the population.</a:t>
            </a:r>
            <a:endParaRPr>
              <a:solidFill>
                <a:srgbClr val="222222"/>
              </a:solidFill>
            </a:endParaRPr>
          </a:p>
          <a:p>
            <a:pPr algn="l" defTabSz="457200">
              <a:defRPr sz="4000">
                <a:solidFill>
                  <a:srgbClr val="1F497D"/>
                </a:solidFill>
                <a:latin typeface="Arial"/>
                <a:ea typeface="Arial"/>
                <a:cs typeface="Arial"/>
                <a:sym typeface="Arial"/>
              </a:defRPr>
            </a:pPr>
            <a:r>
              <a:t> </a:t>
            </a:r>
          </a:p>
        </p:txBody>
      </p:sp>
      <p:pic>
        <p:nvPicPr>
          <p:cNvPr id="426" name="TCRP Logo.jpg" descr="TCRP Logo.jpg"/>
          <p:cNvPicPr>
            <a:picLocks noChangeAspect="1"/>
          </p:cNvPicPr>
          <p:nvPr/>
        </p:nvPicPr>
        <p:blipFill>
          <a:blip r:embed="rId2">
            <a:extLst/>
          </a:blip>
          <a:stretch>
            <a:fillRect/>
          </a:stretch>
        </p:blipFill>
        <p:spPr>
          <a:xfrm>
            <a:off x="-67046" y="8322807"/>
            <a:ext cx="3519453" cy="123378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Redistricting"/>
          <p:cNvSpPr txBox="1"/>
          <p:nvPr>
            <p:ph type="title"/>
          </p:nvPr>
        </p:nvSpPr>
        <p:spPr>
          <a:xfrm>
            <a:off x="650238" y="1108398"/>
            <a:ext cx="11704324" cy="3743738"/>
          </a:xfrm>
          <a:prstGeom prst="rect">
            <a:avLst/>
          </a:prstGeom>
        </p:spPr>
        <p:txBody>
          <a:bodyPr/>
          <a:lstStyle>
            <a:lvl1pPr>
              <a:defRPr sz="9000"/>
            </a:lvl1pPr>
          </a:lstStyle>
          <a:p>
            <a:pPr/>
            <a:r>
              <a:t>Redistricting</a:t>
            </a:r>
          </a:p>
        </p:txBody>
      </p:sp>
      <p:sp>
        <p:nvSpPr>
          <p:cNvPr id="233" name="Is one of the most important processes in our democracy, because it determines the power of your vote."/>
          <p:cNvSpPr txBox="1"/>
          <p:nvPr/>
        </p:nvSpPr>
        <p:spPr>
          <a:xfrm>
            <a:off x="517959" y="4141468"/>
            <a:ext cx="11968882" cy="21733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1560574">
              <a:lnSpc>
                <a:spcPct val="115000"/>
              </a:lnSpc>
              <a:defRPr sz="4400">
                <a:solidFill>
                  <a:srgbClr val="29447B"/>
                </a:solidFill>
                <a:latin typeface="Arial"/>
                <a:ea typeface="Arial"/>
                <a:cs typeface="Arial"/>
                <a:sym typeface="Arial"/>
              </a:defRPr>
            </a:lvl1pPr>
          </a:lstStyle>
          <a:p>
            <a:pPr/>
            <a:r>
              <a:t>Is one of the most important processes in our democracy, because it determines the power of your vote.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Why do we…"/>
          <p:cNvSpPr txBox="1"/>
          <p:nvPr/>
        </p:nvSpPr>
        <p:spPr>
          <a:xfrm>
            <a:off x="595050" y="3545494"/>
            <a:ext cx="11814700" cy="2662610"/>
          </a:xfrm>
          <a:prstGeom prst="rect">
            <a:avLst/>
          </a:prstGeom>
          <a:ln w="12700">
            <a:miter lim="400000"/>
          </a:ln>
          <a:extLst>
            <a:ext uri="{C572A759-6A51-4108-AA02-DFA0A04FC94B}">
              <ma14:wrappingTextBoxFlag xmlns:ma14="http://schemas.microsoft.com/office/mac/drawingml/2011/main" val="1"/>
            </a:ext>
          </a:extLst>
        </p:spPr>
        <p:txBody>
          <a:bodyPr lIns="54185" tIns="54185" rIns="54185" bIns="54185">
            <a:spAutoFit/>
          </a:bodyPr>
          <a:lstStyle>
            <a:lvl1pPr defTabSz="1560574">
              <a:defRPr sz="8800">
                <a:solidFill>
                  <a:srgbClr val="004D80"/>
                </a:solidFill>
                <a:latin typeface="Arial"/>
                <a:ea typeface="Arial"/>
                <a:cs typeface="Arial"/>
                <a:sym typeface="Arial"/>
              </a:defRPr>
            </a:lvl1pPr>
          </a:lstStyle>
          <a:p>
            <a:pPr/>
            <a:r>
              <a:t>Why do we need districts anyways?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Shape 221"/>
          <p:cNvSpPr txBox="1"/>
          <p:nvPr>
            <p:ph type="title"/>
          </p:nvPr>
        </p:nvSpPr>
        <p:spPr>
          <a:xfrm>
            <a:off x="650238" y="812798"/>
            <a:ext cx="11704324" cy="1029549"/>
          </a:xfrm>
          <a:prstGeom prst="rect">
            <a:avLst/>
          </a:prstGeom>
        </p:spPr>
        <p:txBody>
          <a:bodyPr/>
          <a:lstStyle>
            <a:lvl1pPr defTabSz="1451333">
              <a:defRPr sz="4600"/>
            </a:lvl1pPr>
          </a:lstStyle>
          <a:p>
            <a:pPr/>
            <a:r>
              <a:t>What Are the Rules for Redistricting?</a:t>
            </a:r>
          </a:p>
        </p:txBody>
      </p:sp>
      <p:sp>
        <p:nvSpPr>
          <p:cNvPr id="242" name="Shape 222"/>
          <p:cNvSpPr txBox="1"/>
          <p:nvPr>
            <p:ph type="body" sz="half" idx="1"/>
          </p:nvPr>
        </p:nvSpPr>
        <p:spPr>
          <a:xfrm>
            <a:off x="559926" y="2122309"/>
            <a:ext cx="10920808" cy="3811759"/>
          </a:xfrm>
          <a:prstGeom prst="rect">
            <a:avLst/>
          </a:prstGeom>
        </p:spPr>
        <p:txBody>
          <a:bodyPr/>
          <a:lstStyle/>
          <a:p>
            <a:pPr marL="1513332" indent="-1856232">
              <a:lnSpc>
                <a:spcPct val="100000"/>
              </a:lnSpc>
              <a:buSzTx/>
              <a:buNone/>
              <a:defRPr b="1" sz="4000">
                <a:solidFill>
                  <a:srgbClr val="004D80"/>
                </a:solidFill>
              </a:defRPr>
            </a:pPr>
            <a:r>
              <a:t>Federal Guidelines</a:t>
            </a:r>
          </a:p>
          <a:p>
            <a:pPr marL="685800" indent="-571500">
              <a:lnSpc>
                <a:spcPct val="100000"/>
              </a:lnSpc>
              <a:buClr>
                <a:srgbClr val="BE0F34"/>
              </a:buClr>
              <a:buChar char="★"/>
              <a:defRPr sz="3000">
                <a:solidFill>
                  <a:srgbClr val="004D80"/>
                </a:solidFill>
              </a:defRPr>
            </a:pPr>
            <a:r>
              <a:t>Equal populations: one person, one vote</a:t>
            </a:r>
          </a:p>
          <a:p>
            <a:pPr marL="685800" indent="-571500">
              <a:lnSpc>
                <a:spcPct val="100000"/>
              </a:lnSpc>
              <a:buClr>
                <a:srgbClr val="BE0F34"/>
              </a:buClr>
              <a:buChar char="★"/>
              <a:defRPr sz="3000">
                <a:solidFill>
                  <a:srgbClr val="004D80"/>
                </a:solidFill>
              </a:defRPr>
            </a:pPr>
            <a:r>
              <a:t>VRA requirements: cannot dilute the power of minority representation (racial gerrymandering)</a:t>
            </a:r>
          </a:p>
        </p:txBody>
      </p:sp>
      <p:sp>
        <p:nvSpPr>
          <p:cNvPr id="243" name="Shape 224"/>
          <p:cNvSpPr txBox="1"/>
          <p:nvPr/>
        </p:nvSpPr>
        <p:spPr>
          <a:xfrm>
            <a:off x="586448" y="4778964"/>
            <a:ext cx="8223744" cy="2712793"/>
          </a:xfrm>
          <a:prstGeom prst="rect">
            <a:avLst/>
          </a:prstGeom>
          <a:ln w="12700">
            <a:miter lim="400000"/>
          </a:ln>
          <a:extLst>
            <a:ext uri="{C572A759-6A51-4108-AA02-DFA0A04FC94B}">
              <ma14:wrappingTextBoxFlag xmlns:ma14="http://schemas.microsoft.com/office/mac/drawingml/2011/main" val="1"/>
            </a:ext>
          </a:extLst>
        </p:spPr>
        <p:txBody>
          <a:bodyPr lIns="130024" tIns="130024" rIns="130024" bIns="130024">
            <a:spAutoFit/>
          </a:bodyPr>
          <a:lstStyle/>
          <a:p>
            <a:pPr algn="l" defTabSz="1560574">
              <a:lnSpc>
                <a:spcPct val="96000"/>
              </a:lnSpc>
              <a:defRPr b="1" sz="4000">
                <a:solidFill>
                  <a:srgbClr val="004D80"/>
                </a:solidFill>
                <a:latin typeface="Arial"/>
                <a:ea typeface="Arial"/>
                <a:cs typeface="Arial"/>
                <a:sym typeface="Arial"/>
              </a:defRPr>
            </a:pPr>
            <a:r>
              <a:t>State Guidelines</a:t>
            </a:r>
          </a:p>
          <a:p>
            <a:pPr marL="685800" indent="-571500" algn="l" defTabSz="1560574">
              <a:lnSpc>
                <a:spcPct val="115000"/>
              </a:lnSpc>
              <a:buClr>
                <a:srgbClr val="BE0F34"/>
              </a:buClr>
              <a:buSzPct val="100000"/>
              <a:buChar char="★"/>
              <a:defRPr sz="3000">
                <a:solidFill>
                  <a:srgbClr val="004D80"/>
                </a:solidFill>
                <a:latin typeface="Arial"/>
                <a:ea typeface="Arial"/>
                <a:cs typeface="Arial"/>
                <a:sym typeface="Arial"/>
              </a:defRPr>
            </a:pPr>
            <a:r>
              <a:t>State House districts: County Line Rule</a:t>
            </a:r>
          </a:p>
          <a:p>
            <a:pPr marL="685800" indent="-571500" algn="l" defTabSz="1560574">
              <a:lnSpc>
                <a:spcPct val="115000"/>
              </a:lnSpc>
              <a:buClr>
                <a:srgbClr val="BE0F34"/>
              </a:buClr>
              <a:buSzPct val="100000"/>
              <a:buChar char="★"/>
              <a:defRPr sz="3000">
                <a:solidFill>
                  <a:srgbClr val="004D80"/>
                </a:solidFill>
                <a:latin typeface="Arial"/>
                <a:ea typeface="Arial"/>
                <a:cs typeface="Arial"/>
                <a:sym typeface="Arial"/>
              </a:defRPr>
            </a:pPr>
            <a:r>
              <a:t>TX Senate districts: must be single member and contiguous, but no requirement for compactness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Why do we…"/>
          <p:cNvSpPr txBox="1"/>
          <p:nvPr/>
        </p:nvSpPr>
        <p:spPr>
          <a:xfrm>
            <a:off x="1988299" y="3290146"/>
            <a:ext cx="9437863" cy="2662610"/>
          </a:xfrm>
          <a:prstGeom prst="rect">
            <a:avLst/>
          </a:prstGeom>
          <a:ln w="12700">
            <a:miter lim="400000"/>
          </a:ln>
          <a:extLst>
            <a:ext uri="{C572A759-6A51-4108-AA02-DFA0A04FC94B}">
              <ma14:wrappingTextBoxFlag xmlns:ma14="http://schemas.microsoft.com/office/mac/drawingml/2011/main" val="1"/>
            </a:ext>
          </a:extLst>
        </p:spPr>
        <p:txBody>
          <a:bodyPr wrap="none" lIns="54185" tIns="54185" rIns="54185" bIns="54185">
            <a:spAutoFit/>
          </a:bodyPr>
          <a:lstStyle>
            <a:lvl1pPr defTabSz="1560574">
              <a:defRPr sz="8800">
                <a:solidFill>
                  <a:srgbClr val="004D80"/>
                </a:solidFill>
                <a:latin typeface="Arial"/>
                <a:ea typeface="Arial"/>
                <a:cs typeface="Arial"/>
                <a:sym typeface="Arial"/>
              </a:defRPr>
            </a:lvl1pPr>
          </a:lstStyle>
          <a:p>
            <a:pPr/>
            <a:r>
              <a:t>How is the current process so bad?</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1" name="Shape 96" descr="Shape 96"/>
          <p:cNvPicPr>
            <a:picLocks noChangeAspect="1"/>
          </p:cNvPicPr>
          <p:nvPr/>
        </p:nvPicPr>
        <p:blipFill>
          <a:blip r:embed="rId3">
            <a:extLst/>
          </a:blip>
          <a:stretch>
            <a:fillRect/>
          </a:stretch>
        </p:blipFill>
        <p:spPr>
          <a:xfrm>
            <a:off x="8403951" y="2801297"/>
            <a:ext cx="3921781" cy="4193717"/>
          </a:xfrm>
          <a:prstGeom prst="rect">
            <a:avLst/>
          </a:prstGeom>
          <a:ln w="12700">
            <a:miter lim="400000"/>
          </a:ln>
        </p:spPr>
      </p:pic>
      <p:sp>
        <p:nvSpPr>
          <p:cNvPr id="252" name="Shape 97"/>
          <p:cNvSpPr txBox="1"/>
          <p:nvPr>
            <p:ph type="title"/>
          </p:nvPr>
        </p:nvSpPr>
        <p:spPr>
          <a:xfrm>
            <a:off x="650238" y="550332"/>
            <a:ext cx="11704324" cy="758614"/>
          </a:xfrm>
          <a:prstGeom prst="rect">
            <a:avLst/>
          </a:prstGeom>
        </p:spPr>
        <p:txBody>
          <a:bodyPr/>
          <a:lstStyle>
            <a:lvl1pPr defTabSz="1162315">
              <a:defRPr sz="3000"/>
            </a:lvl1pPr>
          </a:lstStyle>
          <a:p>
            <a:pPr/>
            <a:r>
              <a:t>Gerrymandering: Redistricting Gone Wrong</a:t>
            </a:r>
          </a:p>
        </p:txBody>
      </p:sp>
      <p:sp>
        <p:nvSpPr>
          <p:cNvPr id="253" name="The practice of drawing district lines to favor one group of people over another."/>
          <p:cNvSpPr txBox="1"/>
          <p:nvPr/>
        </p:nvSpPr>
        <p:spPr>
          <a:xfrm>
            <a:off x="852097" y="2071813"/>
            <a:ext cx="6874583" cy="1900993"/>
          </a:xfrm>
          <a:prstGeom prst="rect">
            <a:avLst/>
          </a:prstGeom>
          <a:ln w="12700">
            <a:miter lim="400000"/>
          </a:ln>
          <a:extLst>
            <a:ext uri="{C572A759-6A51-4108-AA02-DFA0A04FC94B}">
              <ma14:wrappingTextBoxFlag xmlns:ma14="http://schemas.microsoft.com/office/mac/drawingml/2011/main" val="1"/>
            </a:ext>
          </a:extLst>
        </p:spPr>
        <p:txBody>
          <a:bodyPr lIns="54185" tIns="54185" rIns="54185" bIns="54185">
            <a:spAutoFit/>
          </a:bodyPr>
          <a:lstStyle>
            <a:lvl1pPr algn="l" defTabSz="1560574">
              <a:lnSpc>
                <a:spcPct val="120000"/>
              </a:lnSpc>
              <a:defRPr sz="3600">
                <a:solidFill>
                  <a:srgbClr val="004D80"/>
                </a:solidFill>
                <a:latin typeface="Arial"/>
                <a:ea typeface="Arial"/>
                <a:cs typeface="Arial"/>
                <a:sym typeface="Arial"/>
              </a:defRPr>
            </a:lvl1pPr>
          </a:lstStyle>
          <a:p>
            <a:pPr/>
            <a:r>
              <a:t>The practice of drawing district lines to favor one group of people over another.  </a:t>
            </a:r>
          </a:p>
        </p:txBody>
      </p:sp>
      <p:sp>
        <p:nvSpPr>
          <p:cNvPr id="254" name="Racial…"/>
          <p:cNvSpPr txBox="1"/>
          <p:nvPr/>
        </p:nvSpPr>
        <p:spPr>
          <a:xfrm>
            <a:off x="1320101" y="4442979"/>
            <a:ext cx="2601634" cy="1419437"/>
          </a:xfrm>
          <a:prstGeom prst="rect">
            <a:avLst/>
          </a:prstGeom>
          <a:ln w="12700">
            <a:miter lim="400000"/>
          </a:ln>
          <a:extLst>
            <a:ext uri="{C572A759-6A51-4108-AA02-DFA0A04FC94B}">
              <ma14:wrappingTextBoxFlag xmlns:ma14="http://schemas.microsoft.com/office/mac/drawingml/2011/main" val="1"/>
            </a:ext>
          </a:extLst>
        </p:spPr>
        <p:txBody>
          <a:bodyPr wrap="none" lIns="54185" tIns="54185" rIns="54185" bIns="54185">
            <a:spAutoFit/>
          </a:bodyPr>
          <a:lstStyle/>
          <a:p>
            <a:pPr lvl="1" marL="676317" indent="-295317" algn="l" defTabSz="1560574">
              <a:lnSpc>
                <a:spcPct val="150000"/>
              </a:lnSpc>
              <a:buSzPct val="100000"/>
              <a:buChar char="•"/>
              <a:defRPr sz="3600">
                <a:solidFill>
                  <a:srgbClr val="004D80"/>
                </a:solidFill>
                <a:latin typeface="Arial"/>
                <a:ea typeface="Arial"/>
                <a:cs typeface="Arial"/>
                <a:sym typeface="Arial"/>
              </a:defRPr>
            </a:pPr>
            <a:r>
              <a:t>Partisan</a:t>
            </a:r>
          </a:p>
          <a:p>
            <a:pPr lvl="1" marL="676317" indent="-295317" algn="l" defTabSz="1560574">
              <a:lnSpc>
                <a:spcPct val="150000"/>
              </a:lnSpc>
              <a:buSzPct val="100000"/>
              <a:buChar char="•"/>
              <a:defRPr sz="3600">
                <a:solidFill>
                  <a:srgbClr val="004D80"/>
                </a:solidFill>
                <a:latin typeface="Arial"/>
                <a:ea typeface="Arial"/>
                <a:cs typeface="Arial"/>
                <a:sym typeface="Arial"/>
              </a:defRPr>
            </a:pPr>
            <a:r>
              <a:t>Racial</a:t>
            </a:r>
          </a:p>
        </p:txBody>
      </p:sp>
      <p:sp>
        <p:nvSpPr>
          <p:cNvPr id="255" name="Is the purpose of redistricting to facilitate a representative democracy or to improve a partisan advantage?"/>
          <p:cNvSpPr txBox="1"/>
          <p:nvPr/>
        </p:nvSpPr>
        <p:spPr>
          <a:xfrm>
            <a:off x="2455497" y="7331290"/>
            <a:ext cx="8093806" cy="1294619"/>
          </a:xfrm>
          <a:prstGeom prst="rect">
            <a:avLst/>
          </a:prstGeom>
          <a:ln w="12700">
            <a:miter lim="400000"/>
          </a:ln>
          <a:extLst>
            <a:ext uri="{C572A759-6A51-4108-AA02-DFA0A04FC94B}">
              <ma14:wrappingTextBoxFlag xmlns:ma14="http://schemas.microsoft.com/office/mac/drawingml/2011/main" val="1"/>
            </a:ext>
          </a:extLst>
        </p:spPr>
        <p:txBody>
          <a:bodyPr lIns="42332" tIns="42332" rIns="42332" bIns="42332" anchor="ctr">
            <a:spAutoFit/>
          </a:bodyPr>
          <a:lstStyle>
            <a:lvl1pPr algn="l" defTabSz="457196">
              <a:defRPr sz="2600">
                <a:solidFill>
                  <a:srgbClr val="AF2939"/>
                </a:solidFill>
                <a:latin typeface="+mj-lt"/>
                <a:ea typeface="+mj-ea"/>
                <a:cs typeface="+mj-cs"/>
                <a:sym typeface="Helvetica Neue"/>
              </a:defRPr>
            </a:lvl1pPr>
          </a:lstStyle>
          <a:p>
            <a:pPr/>
            <a:r>
              <a:t>Is the purpose of redistricting to facilitate a representative democracy or to improve a partisan advantage?</a:t>
            </a:r>
          </a:p>
        </p:txBody>
      </p:sp>
      <p:sp>
        <p:nvSpPr>
          <p:cNvPr id="256" name="Redistricting v. Gerrymandering"/>
          <p:cNvSpPr txBox="1"/>
          <p:nvPr/>
        </p:nvSpPr>
        <p:spPr>
          <a:xfrm>
            <a:off x="2164599" y="6679378"/>
            <a:ext cx="7027566" cy="603108"/>
          </a:xfrm>
          <a:prstGeom prst="rect">
            <a:avLst/>
          </a:prstGeom>
          <a:ln w="12700">
            <a:miter lim="400000"/>
          </a:ln>
          <a:extLst>
            <a:ext uri="{C572A759-6A51-4108-AA02-DFA0A04FC94B}">
              <ma14:wrappingTextBoxFlag xmlns:ma14="http://schemas.microsoft.com/office/mac/drawingml/2011/main" val="1"/>
            </a:ext>
          </a:extLst>
        </p:spPr>
        <p:txBody>
          <a:bodyPr wrap="none" lIns="42332" tIns="42332" rIns="42332" bIns="42332" anchor="ctr">
            <a:spAutoFit/>
          </a:bodyPr>
          <a:lstStyle>
            <a:lvl1pPr marL="535651" indent="-535651" algn="l" defTabSz="1560574">
              <a:lnSpc>
                <a:spcPct val="115000"/>
              </a:lnSpc>
              <a:buClr>
                <a:srgbClr val="CC0000"/>
              </a:buClr>
              <a:buSzPct val="100000"/>
              <a:buFont typeface="Arial"/>
              <a:buChar char="⭑"/>
              <a:defRPr sz="3600">
                <a:solidFill>
                  <a:srgbClr val="29447B"/>
                </a:solidFill>
                <a:latin typeface="Arial"/>
                <a:ea typeface="Arial"/>
                <a:cs typeface="Arial"/>
                <a:sym typeface="Arial"/>
              </a:defRPr>
            </a:lvl1pPr>
          </a:lstStyle>
          <a:p>
            <a:pPr/>
            <a:r>
              <a:t>Redistricting v. Gerrymandering</a:t>
            </a:r>
          </a:p>
        </p:txBody>
      </p:sp>
      <p:sp>
        <p:nvSpPr>
          <p:cNvPr id="257" name="Line"/>
          <p:cNvSpPr/>
          <p:nvPr/>
        </p:nvSpPr>
        <p:spPr>
          <a:xfrm>
            <a:off x="390614" y="1334347"/>
            <a:ext cx="12223571" cy="1"/>
          </a:xfrm>
          <a:prstGeom prst="line">
            <a:avLst/>
          </a:prstGeom>
          <a:ln w="50800">
            <a:solidFill>
              <a:srgbClr val="BB2719"/>
            </a:solidFill>
            <a:miter lim="400000"/>
          </a:ln>
        </p:spPr>
        <p:txBody>
          <a:bodyPr lIns="45718" tIns="45718" rIns="45718" bIns="45718"/>
          <a:lstStyle/>
          <a:p>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Shape 122"/>
          <p:cNvSpPr txBox="1"/>
          <p:nvPr>
            <p:ph type="title"/>
          </p:nvPr>
        </p:nvSpPr>
        <p:spPr>
          <a:xfrm>
            <a:off x="650238" y="524932"/>
            <a:ext cx="11704324" cy="758614"/>
          </a:xfrm>
          <a:prstGeom prst="rect">
            <a:avLst/>
          </a:prstGeom>
        </p:spPr>
        <p:txBody>
          <a:bodyPr/>
          <a:lstStyle>
            <a:lvl1pPr defTabSz="905133">
              <a:defRPr sz="3000"/>
            </a:lvl1pPr>
          </a:lstStyle>
          <a:p>
            <a:pPr/>
            <a:r>
              <a:t>Translate Into An Advantage</a:t>
            </a:r>
          </a:p>
        </p:txBody>
      </p:sp>
      <p:sp>
        <p:nvSpPr>
          <p:cNvPr id="262" name="TEXAS U.S. Congressional Districts"/>
          <p:cNvSpPr txBox="1"/>
          <p:nvPr/>
        </p:nvSpPr>
        <p:spPr>
          <a:xfrm>
            <a:off x="2827491" y="2073685"/>
            <a:ext cx="8037297" cy="638856"/>
          </a:xfrm>
          <a:prstGeom prst="rect">
            <a:avLst/>
          </a:prstGeom>
          <a:ln w="12700">
            <a:miter lim="400000"/>
          </a:ln>
          <a:extLst>
            <a:ext uri="{C572A759-6A51-4108-AA02-DFA0A04FC94B}">
              <ma14:wrappingTextBoxFlag xmlns:ma14="http://schemas.microsoft.com/office/mac/drawingml/2011/main" val="1"/>
            </a:ext>
          </a:extLst>
        </p:spPr>
        <p:txBody>
          <a:bodyPr lIns="60206" tIns="60206" rIns="60206" bIns="60206" anchor="ctr">
            <a:spAutoFit/>
          </a:bodyPr>
          <a:lstStyle>
            <a:lvl1pPr algn="l" defTabSz="780287">
              <a:tabLst>
                <a:tab pos="596900" algn="l"/>
                <a:tab pos="1206500" algn="l"/>
                <a:tab pos="1816100" algn="l"/>
                <a:tab pos="2425700" algn="l"/>
                <a:tab pos="3022600" algn="l"/>
                <a:tab pos="3632200" algn="l"/>
                <a:tab pos="4216400" algn="l"/>
                <a:tab pos="4851400" algn="l"/>
                <a:tab pos="5435600" algn="l"/>
                <a:tab pos="6057900" algn="l"/>
                <a:tab pos="6667500" algn="l"/>
                <a:tab pos="7277100" algn="l"/>
              </a:tabLst>
              <a:defRPr sz="3600">
                <a:latin typeface="Arial"/>
                <a:ea typeface="Arial"/>
                <a:cs typeface="Arial"/>
                <a:sym typeface="Arial"/>
              </a:defRPr>
            </a:lvl1pPr>
          </a:lstStyle>
          <a:p>
            <a:pPr/>
            <a:r>
              <a:t>TEXAS U.S. Congressional Districts</a:t>
            </a:r>
          </a:p>
        </p:txBody>
      </p:sp>
      <p:sp>
        <p:nvSpPr>
          <p:cNvPr id="263" name="1992"/>
          <p:cNvSpPr txBox="1"/>
          <p:nvPr/>
        </p:nvSpPr>
        <p:spPr>
          <a:xfrm>
            <a:off x="4174761" y="6371206"/>
            <a:ext cx="1411112" cy="666513"/>
          </a:xfrm>
          <a:prstGeom prst="rect">
            <a:avLst/>
          </a:prstGeom>
          <a:ln w="12700">
            <a:miter lim="400000"/>
          </a:ln>
          <a:extLst>
            <a:ext uri="{C572A759-6A51-4108-AA02-DFA0A04FC94B}">
              <ma14:wrappingTextBoxFlag xmlns:ma14="http://schemas.microsoft.com/office/mac/drawingml/2011/main" val="1"/>
            </a:ext>
          </a:extLst>
        </p:spPr>
        <p:txBody>
          <a:bodyPr lIns="60206" tIns="60206" rIns="60206" bIns="60206" anchor="ctr">
            <a:spAutoFit/>
          </a:bodyPr>
          <a:lstStyle>
            <a:lvl1pPr algn="l" defTabSz="780287">
              <a:defRPr b="1" sz="3600">
                <a:solidFill>
                  <a:srgbClr val="79C7DD"/>
                </a:solidFill>
                <a:latin typeface="Gill Sans MT"/>
                <a:ea typeface="Gill Sans MT"/>
                <a:cs typeface="Gill Sans MT"/>
                <a:sym typeface="Gill Sans MT"/>
              </a:defRPr>
            </a:lvl1pPr>
          </a:lstStyle>
          <a:p>
            <a:pPr/>
            <a:r>
              <a:t>1992</a:t>
            </a:r>
          </a:p>
        </p:txBody>
      </p:sp>
      <p:sp>
        <p:nvSpPr>
          <p:cNvPr id="264" name="2016"/>
          <p:cNvSpPr txBox="1"/>
          <p:nvPr/>
        </p:nvSpPr>
        <p:spPr>
          <a:xfrm>
            <a:off x="4174761" y="4038286"/>
            <a:ext cx="1483076" cy="666513"/>
          </a:xfrm>
          <a:prstGeom prst="rect">
            <a:avLst/>
          </a:prstGeom>
          <a:ln w="12700">
            <a:miter lim="400000"/>
          </a:ln>
          <a:extLst>
            <a:ext uri="{C572A759-6A51-4108-AA02-DFA0A04FC94B}">
              <ma14:wrappingTextBoxFlag xmlns:ma14="http://schemas.microsoft.com/office/mac/drawingml/2011/main" val="1"/>
            </a:ext>
          </a:extLst>
        </p:spPr>
        <p:txBody>
          <a:bodyPr lIns="60206" tIns="60206" rIns="60206" bIns="60206" anchor="ctr">
            <a:spAutoFit/>
          </a:bodyPr>
          <a:lstStyle>
            <a:lvl1pPr algn="l" defTabSz="780287">
              <a:defRPr b="1" sz="3600">
                <a:solidFill>
                  <a:srgbClr val="7AC7DE"/>
                </a:solidFill>
                <a:latin typeface="Gill Sans MT"/>
                <a:ea typeface="Gill Sans MT"/>
                <a:cs typeface="Gill Sans MT"/>
                <a:sym typeface="Gill Sans MT"/>
              </a:defRPr>
            </a:lvl1pPr>
          </a:lstStyle>
          <a:p>
            <a:pPr/>
            <a:r>
              <a:t>2018</a:t>
            </a:r>
          </a:p>
        </p:txBody>
      </p:sp>
      <p:pic>
        <p:nvPicPr>
          <p:cNvPr id="265" name="pasted-image.png" descr="pasted-image.png"/>
          <p:cNvPicPr>
            <a:picLocks noChangeAspect="1"/>
          </p:cNvPicPr>
          <p:nvPr/>
        </p:nvPicPr>
        <p:blipFill>
          <a:blip r:embed="rId3">
            <a:extLst/>
          </a:blip>
          <a:stretch>
            <a:fillRect/>
          </a:stretch>
        </p:blipFill>
        <p:spPr>
          <a:xfrm>
            <a:off x="5475015" y="4469545"/>
            <a:ext cx="5314989" cy="496564"/>
          </a:xfrm>
          <a:prstGeom prst="rect">
            <a:avLst/>
          </a:prstGeom>
          <a:ln w="12700">
            <a:miter lim="400000"/>
          </a:ln>
        </p:spPr>
      </p:pic>
      <p:sp>
        <p:nvSpPr>
          <p:cNvPr id="266" name="D                  3rd Party                     R"/>
          <p:cNvSpPr txBox="1"/>
          <p:nvPr/>
        </p:nvSpPr>
        <p:spPr>
          <a:xfrm>
            <a:off x="5781887" y="3284718"/>
            <a:ext cx="4574243" cy="425213"/>
          </a:xfrm>
          <a:prstGeom prst="rect">
            <a:avLst/>
          </a:prstGeom>
          <a:ln w="12700">
            <a:miter lim="400000"/>
          </a:ln>
          <a:extLst>
            <a:ext uri="{C572A759-6A51-4108-AA02-DFA0A04FC94B}">
              <ma14:wrappingTextBoxFlag xmlns:ma14="http://schemas.microsoft.com/office/mac/drawingml/2011/main" val="1"/>
            </a:ext>
          </a:extLst>
        </p:spPr>
        <p:txBody>
          <a:bodyPr lIns="60206" tIns="60206" rIns="60206" bIns="60206" anchor="ctr">
            <a:spAutoFit/>
          </a:bodyPr>
          <a:lstStyle>
            <a:lvl1pPr algn="l" defTabSz="780287">
              <a:defRPr sz="2000">
                <a:latin typeface="Gill Sans MT"/>
                <a:ea typeface="Gill Sans MT"/>
                <a:cs typeface="Gill Sans MT"/>
                <a:sym typeface="Gill Sans MT"/>
              </a:defRPr>
            </a:lvl1pPr>
          </a:lstStyle>
          <a:p>
            <a:pPr/>
            <a:r>
              <a:t>  D                  3rd Party                     R</a:t>
            </a:r>
          </a:p>
        </p:txBody>
      </p:sp>
      <p:sp>
        <p:nvSpPr>
          <p:cNvPr id="267" name="D                  3rd Party                     R"/>
          <p:cNvSpPr txBox="1"/>
          <p:nvPr/>
        </p:nvSpPr>
        <p:spPr>
          <a:xfrm>
            <a:off x="5709299" y="5535335"/>
            <a:ext cx="4719419" cy="425213"/>
          </a:xfrm>
          <a:prstGeom prst="rect">
            <a:avLst/>
          </a:prstGeom>
          <a:ln w="12700">
            <a:miter lim="400000"/>
          </a:ln>
          <a:extLst>
            <a:ext uri="{C572A759-6A51-4108-AA02-DFA0A04FC94B}">
              <ma14:wrappingTextBoxFlag xmlns:ma14="http://schemas.microsoft.com/office/mac/drawingml/2011/main" val="1"/>
            </a:ext>
          </a:extLst>
        </p:spPr>
        <p:txBody>
          <a:bodyPr lIns="60206" tIns="60206" rIns="60206" bIns="60206" anchor="ctr">
            <a:spAutoFit/>
          </a:bodyPr>
          <a:lstStyle>
            <a:lvl1pPr algn="l" defTabSz="780287">
              <a:defRPr sz="2000">
                <a:latin typeface="Gill Sans MT"/>
                <a:ea typeface="Gill Sans MT"/>
                <a:cs typeface="Gill Sans MT"/>
                <a:sym typeface="Gill Sans MT"/>
              </a:defRPr>
            </a:lvl1pPr>
          </a:lstStyle>
          <a:p>
            <a:pPr/>
            <a:r>
              <a:t>  D                     3rd Party                     R</a:t>
            </a:r>
          </a:p>
        </p:txBody>
      </p:sp>
      <p:sp>
        <p:nvSpPr>
          <p:cNvPr id="268" name="Rectangle"/>
          <p:cNvSpPr/>
          <p:nvPr/>
        </p:nvSpPr>
        <p:spPr>
          <a:xfrm>
            <a:off x="5498288" y="6016716"/>
            <a:ext cx="2629574" cy="537408"/>
          </a:xfrm>
          <a:prstGeom prst="rect">
            <a:avLst/>
          </a:prstGeom>
          <a:solidFill>
            <a:srgbClr val="9CC2DB"/>
          </a:solidFill>
          <a:ln w="12700">
            <a:miter lim="400000"/>
          </a:ln>
        </p:spPr>
        <p:txBody>
          <a:bodyPr lIns="50800" tIns="50800" rIns="50800" bIns="50800" anchor="ctr"/>
          <a:lstStyle/>
          <a:p>
            <a:pPr algn="l" defTabSz="780287">
              <a:defRPr sz="3600">
                <a:latin typeface="Gill Sans MT"/>
                <a:ea typeface="Gill Sans MT"/>
                <a:cs typeface="Gill Sans MT"/>
                <a:sym typeface="Gill Sans MT"/>
              </a:defRPr>
            </a:pPr>
          </a:p>
        </p:txBody>
      </p:sp>
      <p:sp>
        <p:nvSpPr>
          <p:cNvPr id="269" name="Rectangle"/>
          <p:cNvSpPr/>
          <p:nvPr/>
        </p:nvSpPr>
        <p:spPr>
          <a:xfrm>
            <a:off x="8120764" y="6016716"/>
            <a:ext cx="177332" cy="537410"/>
          </a:xfrm>
          <a:prstGeom prst="rect">
            <a:avLst/>
          </a:prstGeom>
          <a:solidFill>
            <a:srgbClr val="FBE176"/>
          </a:solidFill>
          <a:ln w="12700">
            <a:miter lim="400000"/>
          </a:ln>
        </p:spPr>
        <p:txBody>
          <a:bodyPr lIns="50800" tIns="50800" rIns="50800" bIns="50800" anchor="ctr"/>
          <a:lstStyle/>
          <a:p>
            <a:pPr algn="l" defTabSz="780287">
              <a:defRPr sz="3600">
                <a:latin typeface="Gill Sans MT"/>
                <a:ea typeface="Gill Sans MT"/>
                <a:cs typeface="Gill Sans MT"/>
                <a:sym typeface="Gill Sans MT"/>
              </a:defRPr>
            </a:pPr>
          </a:p>
        </p:txBody>
      </p:sp>
      <p:sp>
        <p:nvSpPr>
          <p:cNvPr id="270" name="Rectangle"/>
          <p:cNvSpPr/>
          <p:nvPr/>
        </p:nvSpPr>
        <p:spPr>
          <a:xfrm>
            <a:off x="8297540" y="6018152"/>
            <a:ext cx="2487153" cy="534538"/>
          </a:xfrm>
          <a:prstGeom prst="rect">
            <a:avLst/>
          </a:prstGeom>
          <a:solidFill>
            <a:srgbClr val="FBBAA0"/>
          </a:solidFill>
          <a:ln w="12700">
            <a:miter lim="400000"/>
          </a:ln>
        </p:spPr>
        <p:txBody>
          <a:bodyPr lIns="50800" tIns="50800" rIns="50800" bIns="50800" anchor="ctr"/>
          <a:lstStyle/>
          <a:p>
            <a:pPr algn="l" defTabSz="780287">
              <a:defRPr sz="3600">
                <a:latin typeface="Gill Sans MT"/>
                <a:ea typeface="Gill Sans MT"/>
                <a:cs typeface="Gill Sans MT"/>
                <a:sym typeface="Gill Sans MT"/>
              </a:defRPr>
            </a:pPr>
          </a:p>
        </p:txBody>
      </p:sp>
      <p:sp>
        <p:nvSpPr>
          <p:cNvPr id="271" name="49.9% of votes cast                  2.3%                47.8% of votes cast"/>
          <p:cNvSpPr txBox="1"/>
          <p:nvPr/>
        </p:nvSpPr>
        <p:spPr>
          <a:xfrm>
            <a:off x="5720372" y="6104563"/>
            <a:ext cx="5222666" cy="361713"/>
          </a:xfrm>
          <a:prstGeom prst="rect">
            <a:avLst/>
          </a:prstGeom>
          <a:ln w="12700">
            <a:miter lim="400000"/>
          </a:ln>
          <a:extLst>
            <a:ext uri="{C572A759-6A51-4108-AA02-DFA0A04FC94B}">
              <ma14:wrappingTextBoxFlag xmlns:ma14="http://schemas.microsoft.com/office/mac/drawingml/2011/main" val="1"/>
            </a:ext>
          </a:extLst>
        </p:spPr>
        <p:txBody>
          <a:bodyPr lIns="60206" tIns="60206" rIns="60206" bIns="60206" anchor="ctr">
            <a:spAutoFit/>
          </a:bodyPr>
          <a:lstStyle>
            <a:lvl1pPr algn="l" defTabSz="780287">
              <a:defRPr sz="1600">
                <a:latin typeface="Gill Sans MT"/>
                <a:ea typeface="Gill Sans MT"/>
                <a:cs typeface="Gill Sans MT"/>
                <a:sym typeface="Gill Sans MT"/>
              </a:defRPr>
            </a:lvl1pPr>
          </a:lstStyle>
          <a:p>
            <a:pPr/>
            <a:r>
              <a:t>49.9% of Votes            2.3%           47.8% of Votes</a:t>
            </a:r>
          </a:p>
        </p:txBody>
      </p:sp>
      <p:sp>
        <p:nvSpPr>
          <p:cNvPr id="272" name="Rectangle"/>
          <p:cNvSpPr/>
          <p:nvPr/>
        </p:nvSpPr>
        <p:spPr>
          <a:xfrm>
            <a:off x="5491895" y="6868720"/>
            <a:ext cx="3560787" cy="537410"/>
          </a:xfrm>
          <a:prstGeom prst="rect">
            <a:avLst/>
          </a:prstGeom>
          <a:solidFill>
            <a:srgbClr val="2A5676"/>
          </a:solidFill>
          <a:ln w="12700">
            <a:miter lim="400000"/>
          </a:ln>
        </p:spPr>
        <p:txBody>
          <a:bodyPr lIns="50800" tIns="50800" rIns="50800" bIns="50800" anchor="ctr"/>
          <a:lstStyle/>
          <a:p>
            <a:pPr algn="l" defTabSz="780287">
              <a:defRPr sz="3600">
                <a:latin typeface="Gill Sans MT"/>
                <a:ea typeface="Gill Sans MT"/>
                <a:cs typeface="Gill Sans MT"/>
                <a:sym typeface="Gill Sans MT"/>
              </a:defRPr>
            </a:pPr>
          </a:p>
        </p:txBody>
      </p:sp>
      <p:sp>
        <p:nvSpPr>
          <p:cNvPr id="273" name="Rectangle"/>
          <p:cNvSpPr/>
          <p:nvPr/>
        </p:nvSpPr>
        <p:spPr>
          <a:xfrm>
            <a:off x="9037628" y="6862447"/>
            <a:ext cx="1778701" cy="537410"/>
          </a:xfrm>
          <a:prstGeom prst="rect">
            <a:avLst/>
          </a:prstGeom>
          <a:solidFill>
            <a:srgbClr val="A02A21"/>
          </a:solidFill>
          <a:ln w="12700">
            <a:miter lim="400000"/>
          </a:ln>
        </p:spPr>
        <p:txBody>
          <a:bodyPr lIns="50800" tIns="50800" rIns="50800" bIns="50800" anchor="ctr"/>
          <a:lstStyle/>
          <a:p>
            <a:pPr algn="l" defTabSz="780287">
              <a:defRPr sz="3600">
                <a:latin typeface="Gill Sans MT"/>
                <a:ea typeface="Gill Sans MT"/>
                <a:cs typeface="Gill Sans MT"/>
                <a:sym typeface="Gill Sans MT"/>
              </a:defRPr>
            </a:pPr>
          </a:p>
        </p:txBody>
      </p:sp>
      <p:sp>
        <p:nvSpPr>
          <p:cNvPr id="274" name="70% of Seats                                                             30% of Seats"/>
          <p:cNvSpPr txBox="1"/>
          <p:nvPr/>
        </p:nvSpPr>
        <p:spPr>
          <a:xfrm>
            <a:off x="5303728" y="6956566"/>
            <a:ext cx="6055955" cy="361713"/>
          </a:xfrm>
          <a:prstGeom prst="rect">
            <a:avLst/>
          </a:prstGeom>
          <a:ln w="12700">
            <a:miter lim="400000"/>
          </a:ln>
          <a:extLst>
            <a:ext uri="{C572A759-6A51-4108-AA02-DFA0A04FC94B}">
              <ma14:wrappingTextBoxFlag xmlns:ma14="http://schemas.microsoft.com/office/mac/drawingml/2011/main" val="1"/>
            </a:ext>
          </a:extLst>
        </p:spPr>
        <p:txBody>
          <a:bodyPr lIns="60206" tIns="60206" rIns="60206" bIns="60206" anchor="ctr">
            <a:spAutoFit/>
          </a:bodyPr>
          <a:lstStyle>
            <a:lvl1pPr algn="l" defTabSz="780287">
              <a:defRPr sz="1600">
                <a:solidFill>
                  <a:srgbClr val="FFFFFF"/>
                </a:solidFill>
                <a:latin typeface="Gill Sans MT"/>
                <a:ea typeface="Gill Sans MT"/>
                <a:cs typeface="Gill Sans MT"/>
                <a:sym typeface="Gill Sans MT"/>
              </a:defRPr>
            </a:lvl1pPr>
          </a:lstStyle>
          <a:p>
            <a:pPr/>
            <a:r>
              <a:t>     70% of Seats                                             30% of Seats</a:t>
            </a:r>
          </a:p>
        </p:txBody>
      </p:sp>
      <p:sp>
        <p:nvSpPr>
          <p:cNvPr id="275" name="Rectangle"/>
          <p:cNvSpPr/>
          <p:nvPr/>
        </p:nvSpPr>
        <p:spPr>
          <a:xfrm>
            <a:off x="8120498" y="3722432"/>
            <a:ext cx="2629574" cy="479731"/>
          </a:xfrm>
          <a:prstGeom prst="rect">
            <a:avLst/>
          </a:prstGeom>
          <a:solidFill>
            <a:srgbClr val="FBBAA0"/>
          </a:solidFill>
          <a:ln w="12700">
            <a:miter lim="400000"/>
          </a:ln>
        </p:spPr>
        <p:txBody>
          <a:bodyPr lIns="50800" tIns="50800" rIns="50800" bIns="50800" anchor="ctr"/>
          <a:lstStyle/>
          <a:p>
            <a:pPr defTabSz="584198">
              <a:defRPr sz="2000">
                <a:solidFill>
                  <a:srgbClr val="FFFFFF"/>
                </a:solidFill>
              </a:defRPr>
            </a:pPr>
          </a:p>
        </p:txBody>
      </p:sp>
      <p:sp>
        <p:nvSpPr>
          <p:cNvPr id="276" name="Rectangle"/>
          <p:cNvSpPr/>
          <p:nvPr/>
        </p:nvSpPr>
        <p:spPr>
          <a:xfrm>
            <a:off x="7980343" y="3722432"/>
            <a:ext cx="177331" cy="479731"/>
          </a:xfrm>
          <a:prstGeom prst="rect">
            <a:avLst/>
          </a:prstGeom>
          <a:solidFill>
            <a:srgbClr val="FAE176"/>
          </a:solidFill>
          <a:ln w="12700">
            <a:miter lim="400000"/>
          </a:ln>
        </p:spPr>
        <p:txBody>
          <a:bodyPr lIns="50800" tIns="50800" rIns="50800" bIns="50800" anchor="ctr"/>
          <a:lstStyle/>
          <a:p>
            <a:pPr defTabSz="584198">
              <a:defRPr sz="2000">
                <a:solidFill>
                  <a:srgbClr val="FFFFFF"/>
                </a:solidFill>
              </a:defRPr>
            </a:pPr>
          </a:p>
        </p:txBody>
      </p:sp>
      <p:sp>
        <p:nvSpPr>
          <p:cNvPr id="277" name="Rectangle"/>
          <p:cNvSpPr/>
          <p:nvPr/>
        </p:nvSpPr>
        <p:spPr>
          <a:xfrm>
            <a:off x="5495416" y="3722432"/>
            <a:ext cx="2487153" cy="479731"/>
          </a:xfrm>
          <a:prstGeom prst="rect">
            <a:avLst/>
          </a:prstGeom>
          <a:solidFill>
            <a:srgbClr val="9CC2DB"/>
          </a:solidFill>
          <a:ln w="12700">
            <a:miter lim="400000"/>
          </a:ln>
        </p:spPr>
        <p:txBody>
          <a:bodyPr lIns="50800" tIns="50800" rIns="50800" bIns="50800" anchor="ctr"/>
          <a:lstStyle/>
          <a:p>
            <a:pPr defTabSz="584198">
              <a:defRPr sz="2000">
                <a:solidFill>
                  <a:srgbClr val="FFFFFF"/>
                </a:solidFill>
              </a:defRPr>
            </a:pPr>
          </a:p>
        </p:txBody>
      </p:sp>
      <p:sp>
        <p:nvSpPr>
          <p:cNvPr id="278" name="37.8% of votes cast         5.9%                        56.4% of votes cast"/>
          <p:cNvSpPr txBox="1"/>
          <p:nvPr/>
        </p:nvSpPr>
        <p:spPr>
          <a:xfrm>
            <a:off x="5628108" y="3772752"/>
            <a:ext cx="5407194" cy="361713"/>
          </a:xfrm>
          <a:prstGeom prst="rect">
            <a:avLst/>
          </a:prstGeom>
          <a:ln w="12700">
            <a:miter lim="400000"/>
          </a:ln>
          <a:extLst>
            <a:ext uri="{C572A759-6A51-4108-AA02-DFA0A04FC94B}">
              <ma14:wrappingTextBoxFlag xmlns:ma14="http://schemas.microsoft.com/office/mac/drawingml/2011/main" val="1"/>
            </a:ext>
          </a:extLst>
        </p:spPr>
        <p:txBody>
          <a:bodyPr lIns="60206" tIns="60206" rIns="60206" bIns="60206" anchor="ctr">
            <a:spAutoFit/>
          </a:bodyPr>
          <a:lstStyle>
            <a:lvl1pPr algn="l" defTabSz="780287">
              <a:defRPr sz="1600">
                <a:latin typeface="Gill Sans MT"/>
                <a:ea typeface="Gill Sans MT"/>
                <a:cs typeface="Gill Sans MT"/>
                <a:sym typeface="Gill Sans MT"/>
              </a:defRPr>
            </a:lvl1pPr>
          </a:lstStyle>
          <a:p>
            <a:pPr/>
            <a:r>
              <a:t>47% of Votes                   2.6%               50.4% of Votes </a:t>
            </a:r>
          </a:p>
        </p:txBody>
      </p:sp>
      <p:sp>
        <p:nvSpPr>
          <p:cNvPr id="279" name="Rectangle"/>
          <p:cNvSpPr/>
          <p:nvPr/>
        </p:nvSpPr>
        <p:spPr>
          <a:xfrm>
            <a:off x="5495416" y="4485225"/>
            <a:ext cx="2013969" cy="465202"/>
          </a:xfrm>
          <a:prstGeom prst="rect">
            <a:avLst/>
          </a:prstGeom>
          <a:solidFill>
            <a:srgbClr val="2B5676"/>
          </a:solidFill>
          <a:ln w="12700">
            <a:miter lim="400000"/>
          </a:ln>
        </p:spPr>
        <p:txBody>
          <a:bodyPr lIns="50800" tIns="50800" rIns="50800" bIns="50800" anchor="ctr"/>
          <a:lstStyle/>
          <a:p>
            <a:pPr defTabSz="584198">
              <a:defRPr sz="2000">
                <a:solidFill>
                  <a:srgbClr val="FFFFFF"/>
                </a:solidFill>
              </a:defRPr>
            </a:pPr>
          </a:p>
        </p:txBody>
      </p:sp>
      <p:sp>
        <p:nvSpPr>
          <p:cNvPr id="280" name="30.5% of Seats                                                 69.5% of Seats"/>
          <p:cNvSpPr txBox="1"/>
          <p:nvPr/>
        </p:nvSpPr>
        <p:spPr>
          <a:xfrm>
            <a:off x="5744685" y="4539498"/>
            <a:ext cx="5174042" cy="361713"/>
          </a:xfrm>
          <a:prstGeom prst="rect">
            <a:avLst/>
          </a:prstGeom>
          <a:ln w="12700">
            <a:miter lim="400000"/>
          </a:ln>
          <a:extLst>
            <a:ext uri="{C572A759-6A51-4108-AA02-DFA0A04FC94B}">
              <ma14:wrappingTextBoxFlag xmlns:ma14="http://schemas.microsoft.com/office/mac/drawingml/2011/main" val="1"/>
            </a:ext>
          </a:extLst>
        </p:spPr>
        <p:txBody>
          <a:bodyPr lIns="60206" tIns="60206" rIns="60206" bIns="60206" anchor="ctr">
            <a:spAutoFit/>
          </a:bodyPr>
          <a:lstStyle>
            <a:lvl1pPr algn="l" defTabSz="780287">
              <a:defRPr sz="1600">
                <a:solidFill>
                  <a:srgbClr val="FFFFFF"/>
                </a:solidFill>
                <a:latin typeface="Gill Sans MT"/>
                <a:ea typeface="Gill Sans MT"/>
                <a:cs typeface="Gill Sans MT"/>
                <a:sym typeface="Gill Sans MT"/>
              </a:defRPr>
            </a:lvl1pPr>
          </a:lstStyle>
          <a:p>
            <a:pPr/>
            <a:r>
              <a:t> 37% of Seats                                            63% of Seats</a:t>
            </a:r>
          </a:p>
        </p:txBody>
      </p:sp>
      <p:sp>
        <p:nvSpPr>
          <p:cNvPr id="281" name="Line"/>
          <p:cNvSpPr/>
          <p:nvPr/>
        </p:nvSpPr>
        <p:spPr>
          <a:xfrm>
            <a:off x="390614" y="1334347"/>
            <a:ext cx="12223571" cy="1"/>
          </a:xfrm>
          <a:prstGeom prst="line">
            <a:avLst/>
          </a:prstGeom>
          <a:ln w="50800">
            <a:solidFill>
              <a:srgbClr val="BB2719"/>
            </a:solidFill>
            <a:miter lim="400000"/>
          </a:ln>
        </p:spPr>
        <p:txBody>
          <a:bodyPr lIns="45718" tIns="45718" rIns="45718" bIns="45718"/>
          <a:lstStyle/>
          <a:p>
            <a:pPr/>
          </a:p>
        </p:txBody>
      </p:sp>
      <p:sp>
        <p:nvSpPr>
          <p:cNvPr id="282" name="Votes Cast…"/>
          <p:cNvSpPr txBox="1"/>
          <p:nvPr/>
        </p:nvSpPr>
        <p:spPr>
          <a:xfrm>
            <a:off x="560172" y="4285706"/>
            <a:ext cx="2971876" cy="21733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585216" indent="-585216" defTabSz="1560574">
              <a:lnSpc>
                <a:spcPct val="115000"/>
              </a:lnSpc>
              <a:defRPr sz="4400">
                <a:solidFill>
                  <a:srgbClr val="29447B"/>
                </a:solidFill>
                <a:latin typeface="Arial"/>
                <a:ea typeface="Arial"/>
                <a:cs typeface="Arial"/>
                <a:sym typeface="Arial"/>
              </a:defRPr>
            </a:pPr>
            <a:r>
              <a:t>Votes Cast</a:t>
            </a:r>
          </a:p>
          <a:p>
            <a:pPr marL="585216" indent="-585216" defTabSz="1560574">
              <a:lnSpc>
                <a:spcPct val="115000"/>
              </a:lnSpc>
              <a:defRPr sz="4400">
                <a:solidFill>
                  <a:srgbClr val="29447B"/>
                </a:solidFill>
                <a:latin typeface="Arial"/>
                <a:ea typeface="Arial"/>
                <a:cs typeface="Arial"/>
                <a:sym typeface="Arial"/>
              </a:defRPr>
            </a:pPr>
            <a:r>
              <a:t>VS</a:t>
            </a:r>
          </a:p>
          <a:p>
            <a:pPr marL="585216" indent="-585216" defTabSz="1560574">
              <a:lnSpc>
                <a:spcPct val="115000"/>
              </a:lnSpc>
              <a:defRPr sz="4400">
                <a:solidFill>
                  <a:srgbClr val="29447B"/>
                </a:solidFill>
                <a:latin typeface="Arial"/>
                <a:ea typeface="Arial"/>
                <a:cs typeface="Arial"/>
                <a:sym typeface="Arial"/>
              </a:defRPr>
            </a:pPr>
            <a:r>
              <a:t>Seats Won</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Shape 238"/>
          <p:cNvSpPr txBox="1"/>
          <p:nvPr>
            <p:ph type="title"/>
          </p:nvPr>
        </p:nvSpPr>
        <p:spPr>
          <a:xfrm>
            <a:off x="650238" y="601132"/>
            <a:ext cx="11704324" cy="758614"/>
          </a:xfrm>
          <a:prstGeom prst="rect">
            <a:avLst/>
          </a:prstGeom>
        </p:spPr>
        <p:txBody>
          <a:bodyPr/>
          <a:lstStyle>
            <a:lvl1pPr defTabSz="947581">
              <a:defRPr sz="3100"/>
            </a:lvl1pPr>
          </a:lstStyle>
          <a:p>
            <a:pPr/>
            <a:r>
              <a:t>How Are These Maps Drawn?</a:t>
            </a:r>
          </a:p>
        </p:txBody>
      </p:sp>
      <p:grpSp>
        <p:nvGrpSpPr>
          <p:cNvPr id="292" name="Shape 240"/>
          <p:cNvGrpSpPr/>
          <p:nvPr/>
        </p:nvGrpSpPr>
        <p:grpSpPr>
          <a:xfrm>
            <a:off x="965178" y="5176203"/>
            <a:ext cx="11074444" cy="3490569"/>
            <a:chOff x="-1" y="-1"/>
            <a:chExt cx="11074443" cy="3490567"/>
          </a:xfrm>
        </p:grpSpPr>
        <p:pic>
          <p:nvPicPr>
            <p:cNvPr id="287" name="Shape 241" descr="Shape 241"/>
            <p:cNvPicPr>
              <a:picLocks noChangeAspect="1"/>
            </p:cNvPicPr>
            <p:nvPr/>
          </p:nvPicPr>
          <p:blipFill>
            <a:blip r:embed="rId4">
              <a:extLst/>
            </a:blip>
            <a:srcRect l="5380" t="7333" r="19582" b="24951"/>
            <a:stretch>
              <a:fillRect/>
            </a:stretch>
          </p:blipFill>
          <p:spPr>
            <a:xfrm>
              <a:off x="6588199" y="-2"/>
              <a:ext cx="3874565" cy="3490569"/>
            </a:xfrm>
            <a:prstGeom prst="rect">
              <a:avLst/>
            </a:prstGeom>
            <a:ln w="12700" cap="flat">
              <a:noFill/>
              <a:miter lim="400000"/>
            </a:ln>
            <a:effectLst/>
          </p:spPr>
        </p:pic>
        <p:pic>
          <p:nvPicPr>
            <p:cNvPr id="288" name="Shape 242" descr="Shape 242"/>
            <p:cNvPicPr>
              <a:picLocks noChangeAspect="1"/>
            </p:cNvPicPr>
            <p:nvPr/>
          </p:nvPicPr>
          <p:blipFill>
            <a:blip r:embed="rId5">
              <a:extLst/>
            </a:blip>
            <a:srcRect l="0" t="0" r="48570" b="0"/>
            <a:stretch>
              <a:fillRect/>
            </a:stretch>
          </p:blipFill>
          <p:spPr>
            <a:xfrm>
              <a:off x="505742" y="6769"/>
              <a:ext cx="3910406" cy="3463266"/>
            </a:xfrm>
            <a:prstGeom prst="rect">
              <a:avLst/>
            </a:prstGeom>
            <a:ln w="12700" cap="flat">
              <a:noFill/>
              <a:miter lim="400000"/>
            </a:ln>
            <a:effectLst/>
          </p:spPr>
        </p:pic>
        <p:sp>
          <p:nvSpPr>
            <p:cNvPr id="289" name="Shape 243"/>
            <p:cNvSpPr/>
            <p:nvPr/>
          </p:nvSpPr>
          <p:spPr>
            <a:xfrm>
              <a:off x="4885832" y="1896536"/>
              <a:ext cx="1381977" cy="4"/>
            </a:xfrm>
            <a:prstGeom prst="line">
              <a:avLst/>
            </a:prstGeom>
            <a:noFill/>
            <a:ln w="101600" cap="flat">
              <a:solidFill>
                <a:srgbClr val="000000"/>
              </a:solidFill>
              <a:prstDash val="solid"/>
              <a:miter lim="8000"/>
              <a:tailEnd type="triangle" w="med" len="med"/>
            </a:ln>
            <a:effectLst/>
          </p:spPr>
          <p:txBody>
            <a:bodyPr wrap="square" lIns="45718" tIns="45718" rIns="45718" bIns="45718" numCol="1" anchor="t">
              <a:noAutofit/>
            </a:bodyPr>
            <a:lstStyle/>
            <a:p>
              <a:pPr/>
            </a:p>
          </p:txBody>
        </p:sp>
        <p:sp>
          <p:nvSpPr>
            <p:cNvPr id="290" name="Shape 244"/>
            <p:cNvSpPr txBox="1"/>
            <p:nvPr/>
          </p:nvSpPr>
          <p:spPr>
            <a:xfrm>
              <a:off x="-2" y="3023164"/>
              <a:ext cx="5061980" cy="4490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3998" tIns="63998" rIns="63998" bIns="63998" numCol="1" anchor="t">
              <a:spAutoFit/>
            </a:bodyPr>
            <a:lstStyle>
              <a:lvl1pPr defTabSz="1560574">
                <a:lnSpc>
                  <a:spcPct val="96000"/>
                </a:lnSpc>
                <a:defRPr sz="2200">
                  <a:latin typeface="Arial"/>
                  <a:ea typeface="Arial"/>
                  <a:cs typeface="Arial"/>
                  <a:sym typeface="Arial"/>
                </a:defRPr>
              </a:lvl1pPr>
            </a:lstStyle>
            <a:p>
              <a:pPr/>
              <a:r>
                <a:t>U.S. Congressional Dist. 35</a:t>
              </a:r>
            </a:p>
          </p:txBody>
        </p:sp>
        <p:sp>
          <p:nvSpPr>
            <p:cNvPr id="291" name="Shape 245"/>
            <p:cNvSpPr txBox="1"/>
            <p:nvPr/>
          </p:nvSpPr>
          <p:spPr>
            <a:xfrm>
              <a:off x="6012465" y="3023164"/>
              <a:ext cx="5061978" cy="4490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3998" tIns="63998" rIns="63998" bIns="63998" numCol="1" anchor="t">
              <a:spAutoFit/>
            </a:bodyPr>
            <a:lstStyle>
              <a:lvl1pPr defTabSz="1560574">
                <a:lnSpc>
                  <a:spcPct val="96000"/>
                </a:lnSpc>
                <a:defRPr sz="2200">
                  <a:latin typeface="Arial"/>
                  <a:ea typeface="Arial"/>
                  <a:cs typeface="Arial"/>
                  <a:sym typeface="Arial"/>
                </a:defRPr>
              </a:lvl1pPr>
            </a:lstStyle>
            <a:p>
              <a:pPr/>
              <a:r>
                <a:t>San Marcos, TX</a:t>
              </a:r>
            </a:p>
          </p:txBody>
        </p:sp>
      </p:grpSp>
      <p:sp>
        <p:nvSpPr>
          <p:cNvPr id="293" name="Redistricting v. Gerrymandering"/>
          <p:cNvSpPr txBox="1"/>
          <p:nvPr/>
        </p:nvSpPr>
        <p:spPr>
          <a:xfrm>
            <a:off x="922820" y="1579106"/>
            <a:ext cx="11578080" cy="3318221"/>
          </a:xfrm>
          <a:prstGeom prst="rect">
            <a:avLst/>
          </a:prstGeom>
          <a:ln w="12700">
            <a:miter lim="400000"/>
          </a:ln>
          <a:extLst>
            <a:ext uri="{C572A759-6A51-4108-AA02-DFA0A04FC94B}">
              <ma14:wrappingTextBoxFlag xmlns:ma14="http://schemas.microsoft.com/office/mac/drawingml/2011/main" val="1"/>
            </a:ext>
          </a:extLst>
        </p:spPr>
        <p:txBody>
          <a:bodyPr lIns="42332" tIns="42332" rIns="42332" bIns="42332" anchor="ctr">
            <a:spAutoFit/>
          </a:bodyPr>
          <a:lstStyle/>
          <a:p>
            <a:pPr marL="535651" indent="-535651" algn="l" defTabSz="1560574">
              <a:lnSpc>
                <a:spcPct val="115000"/>
              </a:lnSpc>
              <a:buClr>
                <a:srgbClr val="CC0000"/>
              </a:buClr>
              <a:buSzPct val="100000"/>
              <a:buFont typeface="Arial"/>
              <a:buChar char="⭑"/>
              <a:defRPr sz="3300">
                <a:solidFill>
                  <a:srgbClr val="29447B"/>
                </a:solidFill>
                <a:latin typeface="Arial"/>
                <a:ea typeface="Arial"/>
                <a:cs typeface="Arial"/>
                <a:sym typeface="Arial"/>
              </a:defRPr>
            </a:pPr>
            <a:r>
              <a:t>Legislators consult with data analysts, state party           officials, and special interest groups</a:t>
            </a:r>
          </a:p>
          <a:p>
            <a:pPr marL="535651" indent="-535651" algn="l" defTabSz="1560574">
              <a:lnSpc>
                <a:spcPct val="115000"/>
              </a:lnSpc>
              <a:buClr>
                <a:srgbClr val="CC0000"/>
              </a:buClr>
              <a:buSzPct val="100000"/>
              <a:buFont typeface="Arial"/>
              <a:buChar char="⭑"/>
              <a:defRPr sz="3300">
                <a:solidFill>
                  <a:srgbClr val="29447B"/>
                </a:solidFill>
                <a:latin typeface="Arial"/>
                <a:ea typeface="Arial"/>
                <a:cs typeface="Arial"/>
                <a:sym typeface="Arial"/>
              </a:defRPr>
            </a:pPr>
            <a:r>
              <a:t>They meet </a:t>
            </a:r>
            <a:r>
              <a:rPr>
                <a:solidFill>
                  <a:srgbClr val="BC2719"/>
                </a:solidFill>
              </a:rPr>
              <a:t>behind closed doors</a:t>
            </a:r>
            <a:r>
              <a:t> and do not have to consider the public’s input</a:t>
            </a:r>
          </a:p>
          <a:p>
            <a:pPr marL="535651" indent="-535651" algn="l" defTabSz="1560574">
              <a:lnSpc>
                <a:spcPct val="115000"/>
              </a:lnSpc>
              <a:buClr>
                <a:srgbClr val="CC0000"/>
              </a:buClr>
              <a:buSzPct val="100000"/>
              <a:buFont typeface="Arial"/>
              <a:buChar char="⭑"/>
              <a:defRPr sz="3300">
                <a:solidFill>
                  <a:srgbClr val="29447B"/>
                </a:solidFill>
                <a:latin typeface="Arial"/>
                <a:ea typeface="Arial"/>
                <a:cs typeface="Arial"/>
                <a:sym typeface="Arial"/>
              </a:defRPr>
            </a:pPr>
            <a:r>
              <a:t>They use partisan and demographic data to go block by block and choose their voters</a:t>
            </a:r>
          </a:p>
        </p:txBody>
      </p:sp>
      <p:sp>
        <p:nvSpPr>
          <p:cNvPr id="294" name="Line"/>
          <p:cNvSpPr/>
          <p:nvPr/>
        </p:nvSpPr>
        <p:spPr>
          <a:xfrm>
            <a:off x="390614" y="1334347"/>
            <a:ext cx="12223571" cy="1"/>
          </a:xfrm>
          <a:prstGeom prst="line">
            <a:avLst/>
          </a:prstGeom>
          <a:ln w="50800">
            <a:solidFill>
              <a:srgbClr val="BB2719"/>
            </a:solidFill>
            <a:miter lim="400000"/>
          </a:ln>
        </p:spPr>
        <p:txBody>
          <a:bodyPr lIns="45718" tIns="45718" rIns="45718" bIns="45718"/>
          <a:lstStyle/>
          <a:p>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